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fntdata" ContentType="application/x-fontdata"/>
  <Default Extension="png" ContentType="image/png"/>
  <Default Extension="svg" ContentType="image/svg"/>
  <Default Extension="wdp" ContentType="image/vnd.ms-photo"/>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Lst>
  <p:notesMasterIdLst>
    <p:notesMasterId r:id="rId2"/>
  </p:notesMasterIdLst>
  <p:handoutMasterIdLst>
    <p:handoutMasterId r:id="rId3"/>
  </p:handoutMasterIdLst>
  <p:sldIdLst>
    <p:sldId id="256" r:id="rId4"/>
    <p:sldId id="315" r:id="rId5"/>
    <p:sldId id="319" r:id="rId6"/>
    <p:sldId id="320" r:id="rId7"/>
    <p:sldId id="321" r:id="rId8"/>
    <p:sldId id="322" r:id="rId9"/>
    <p:sldId id="326" r:id="rId10"/>
    <p:sldId id="323" r:id="rId11"/>
    <p:sldId id="324" r:id="rId12"/>
    <p:sldId id="333" r:id="rId13"/>
    <p:sldId id="327" r:id="rId14"/>
    <p:sldId id="328" r:id="rId15"/>
    <p:sldId id="329" r:id="rId16"/>
    <p:sldId id="330" r:id="rId17"/>
    <p:sldId id="283" r:id="rId18"/>
  </p:sldIdLst>
  <p:sldSz cx="18288000" cy="10287000"/>
  <p:notesSz cx="6858000" cy="9144000"/>
  <p:embeddedFontLst>
    <p:embeddedFont>
      <p:font typeface="Lato" panose="020F0502020204030203" charset="0"/>
      <p:regular r:id="rId20"/>
    </p:embeddedFont>
    <p:embeddedFont>
      <p:font typeface="Anton"/>
      <p:regular r:id="rId21"/>
    </p:embeddedFont>
  </p:embeddedFontLst>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1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492"/>
    <a:srgbClr val="F4732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r="http://schemas.openxmlformats.org/officeDocument/2006/relationships" xmlns:a="http://schemas.openxmlformats.org/drawingml/2006/main" def="{5C22544A-7EE6-4342-B048-85BDC9FD1C3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595" autoAdjust="0"/>
  </p:normalViewPr>
  <p:slideViewPr>
    <p:cSldViewPr showGuides="1">
      <p:cViewPr varScale="1">
        <p:scale>
          <a:sx n="68" d="100"/>
          <a:sy n="68" d="100"/>
        </p:scale>
        <p:origin x="852" y="66"/>
      </p:cViewPr>
      <p:guideLst>
        <p:guide orient="horz" pos="2314"/>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tags" Target="tags/tag1.xml" /><Relationship Id="rId2" Type="http://schemas.openxmlformats.org/officeDocument/2006/relationships/notesMaster" Target="notesMasters/notesMaster1.xml" /><Relationship Id="rId20" Type="http://schemas.openxmlformats.org/officeDocument/2006/relationships/font" Target="fonts/font1.fntdata" /><Relationship Id="rId21" Type="http://schemas.openxmlformats.org/officeDocument/2006/relationships/font" Target="fonts/font2.fntdata" /><Relationship Id="rId22" Type="http://schemas.openxmlformats.org/officeDocument/2006/relationships/presProps" Target="presProps.xml" /><Relationship Id="rId23" Type="http://schemas.openxmlformats.org/officeDocument/2006/relationships/viewProps" Target="viewProps.xml" /><Relationship Id="rId24" Type="http://schemas.openxmlformats.org/officeDocument/2006/relationships/theme" Target="theme/theme1.xml" /><Relationship Id="rId25" Type="http://schemas.openxmlformats.org/officeDocument/2006/relationships/font" Target="fonts/font3.fntdata" /><Relationship Id="rId26" Type="http://schemas.openxmlformats.org/officeDocument/2006/relationships/tableStyles" Target="tableStyles.xml" /><Relationship Id="rId3" Type="http://schemas.openxmlformats.org/officeDocument/2006/relationships/handoutMaster" Target="handoutMasters/handoutMaster1.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95B727-2616-4989-9D2B-A119BE1985DE}" type="datetimeFigureOut">
              <a:rPr lang="en-US" smtClean="0"/>
              <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2E2BD-A255-4866-A51A-D8F99758A7E5}" type="slidenum">
              <a:rPr lang="en-US" smtClean="0"/>
              <a:t/>
            </a:fld>
            <a:endParaRPr lang="en-US"/>
          </a:p>
        </p:txBody>
      </p:sp>
    </p:spTree>
  </p:cSld>
  <p:clrMap bg1="lt1" tx1="dk1" bg2="lt2" tx2="dk2" accent1="accent1" accent2="accent2" accent3="accent3" accent4="accent4" accent5="accent5" accent6="accent6" hlink="hlink" folHlink="folHlink"/>
  <p:hf hdr="0" dt="0"/>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0D3162-F835-4E06-9EA0-E35667BB6E1B}" type="datetimeFigureOut">
              <a:rPr lang="en-US" smtClean="0"/>
              <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72C52-C791-4962-9EA0-48A7E7AE9784}" type="slidenum">
              <a:rPr lang="en-US" smtClean="0"/>
              <a:t/>
            </a:fld>
            <a:endParaRPr 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vi-VN" altLang="en-US">
              <a:sym typeface="+mn-ea"/>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vi-VN" altLang="en-US">
              <a:latin typeface="Lato" charset="0"/>
              <a:cs typeface="Lato" charset="0"/>
              <a:sym typeface="+mn-ea"/>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vi-VN" altLang="en-US">
              <a:latin typeface="Lato" panose="020f0502020204030203" charset="0"/>
              <a:cs typeface="Lato" panose="020f0502020204030203" charset="0"/>
              <a:sym typeface="+mn-ea"/>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vi-VN" altLang="en-US">
              <a:latin typeface="Lato" panose="020f0502020204030203" charset="0"/>
              <a:cs typeface="Lato" panose="020f0502020204030203" charset="0"/>
              <a:sym typeface="+mn-ea"/>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vi-VN">
              <a:latin typeface="Lato" charset="0"/>
              <a:cs typeface="Lato" charset="0"/>
              <a:sym typeface="+mn-ea"/>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vi-VN" alt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vi-VN" alt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buFont typeface="Arial" panose="020b0604020202090204" pitchFamily="34" charset="0"/>
              <a:buChar char="•"/>
            </a:pPr>
            <a:endParaRPr lang="en-US" alt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buFont typeface="Arial" panose="020b0604020202090204" pitchFamily="34" charset="0"/>
              <a:buChar char="•"/>
            </a:pPr>
            <a:endParaRPr lang="en-US" alt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buFont typeface="Arial" panose="020b0604020202090204" pitchFamily="34" charset="0"/>
              <a:buChar char="•"/>
            </a:pPr>
            <a:endParaRPr lang="vi-VN" alt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vi-VN" alt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E572C52-C791-4962-9EA0-48A7E7AE9784}" type="slidenum">
              <a:rPr lang="en-US" smtClean="0"/>
              <a:t>9</a:t>
            </a:fld>
            <a:endParaRPr 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A210EFBC-AE2E-42BC-B209-6FEA077AEF24}" type="datetime1">
              <a:rPr lang="en-US" smtClean="0"/>
              <a:t/>
            </a:fld>
            <a:endParaRPr lang="en-US"/>
          </a:p>
        </p:txBody>
      </p:sp>
      <p:sp>
        <p:nvSpPr>
          <p:cNvPr id="3" name="Footer Placeholder 2"/>
          <p:cNvSpPr>
            <a:spLocks noGrp="1"/>
          </p:cNvSpPr>
          <p:nvPr>
            <p:ph type="ftr" sz="quarter" idx="11"/>
          </p:nvPr>
        </p:nvSpPr>
        <p:spPr/>
        <p:txBody>
          <a:bodyPr/>
          <a:lstStyle/>
          <a:p>
            <a:r>
              <a:rPr lang="en-US"/>
              <a:t>1</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294938-60FA-42AA-B7CC-5CA0E575B463}" type="datetime1">
              <a:rPr lang="en-US" smtClean="0"/>
              <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ransition/>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image1.jpeg" /><Relationship Id="rId4" Type="http://schemas.microsoft.com/office/2007/relationships/hdphoto" Target="../media/image2.wdp" /><Relationship Id="rId5" Type="http://schemas.openxmlformats.org/officeDocument/2006/relationships/image" Target="../media/image3.png" /><Relationship Id="rId6" Type="http://schemas.openxmlformats.org/officeDocument/2006/relationships/image" Target="../media/image4.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xml" /><Relationship Id="rId3" Type="http://schemas.openxmlformats.org/officeDocument/2006/relationships/image" Target="../media/image5.png" /><Relationship Id="rId4" Type="http://schemas.openxmlformats.org/officeDocument/2006/relationships/image" Target="../media/image14.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xml" /><Relationship Id="rId3" Type="http://schemas.openxmlformats.org/officeDocument/2006/relationships/image" Target="../media/image5.png" /><Relationship Id="rId4" Type="http://schemas.openxmlformats.org/officeDocument/2006/relationships/image" Target="../media/image15.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xml" /><Relationship Id="rId3" Type="http://schemas.openxmlformats.org/officeDocument/2006/relationships/image" Target="../media/image5.png" /><Relationship Id="rId4" Type="http://schemas.openxmlformats.org/officeDocument/2006/relationships/image" Target="../media/image16.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xml" /><Relationship Id="rId3" Type="http://schemas.openxmlformats.org/officeDocument/2006/relationships/image" Target="../media/image5.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xml" /><Relationship Id="rId3" Type="http://schemas.openxmlformats.org/officeDocument/2006/relationships/image" Target="../media/image5.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7.png" /><Relationship Id="rId3" Type="http://schemas.openxmlformats.org/officeDocument/2006/relationships/image" Target="../media/image18.svg" /><Relationship Id="rId4" Type="http://schemas.openxmlformats.org/officeDocument/2006/relationships/image" Target="../media/image19.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xml" /><Relationship Id="rId3" Type="http://schemas.openxmlformats.org/officeDocument/2006/relationships/image" Target="../media/image5.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xml" /><Relationship Id="rId3" Type="http://schemas.openxmlformats.org/officeDocument/2006/relationships/image" Target="../media/image6.jpeg" /><Relationship Id="rId4" Type="http://schemas.openxmlformats.org/officeDocument/2006/relationships/image" Target="../media/image7.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xml" /><Relationship Id="rId3" Type="http://schemas.openxmlformats.org/officeDocument/2006/relationships/image" Target="../media/image5.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xml" /><Relationship Id="rId3" Type="http://schemas.openxmlformats.org/officeDocument/2006/relationships/image" Target="../media/image5.png" /><Relationship Id="rId4" Type="http://schemas.openxmlformats.org/officeDocument/2006/relationships/image" Target="../media/image8.jpeg" /><Relationship Id="rId5" Type="http://schemas.openxmlformats.org/officeDocument/2006/relationships/image" Target="../media/image9.jpeg" /><Relationship Id="rId6" Type="http://schemas.openxmlformats.org/officeDocument/2006/relationships/image" Target="../media/image10.jpe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xml" /><Relationship Id="rId3" Type="http://schemas.openxmlformats.org/officeDocument/2006/relationships/image" Target="../media/image5.png" /><Relationship Id="rId4" Type="http://schemas.openxmlformats.org/officeDocument/2006/relationships/image" Target="../media/image11.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xml" /><Relationship Id="rId3" Type="http://schemas.openxmlformats.org/officeDocument/2006/relationships/image" Target="../media/image5.png" /><Relationship Id="rId4" Type="http://schemas.openxmlformats.org/officeDocument/2006/relationships/image" Target="../media/image12.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xml" /><Relationship Id="rId3" Type="http://schemas.openxmlformats.org/officeDocument/2006/relationships/image" Target="../media/image5.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xml" /><Relationship Id="rId3" Type="http://schemas.openxmlformats.org/officeDocument/2006/relationships/image" Target="../media/image5.png" /><Relationship Id="rId4" Type="http://schemas.openxmlformats.org/officeDocument/2006/relationships/image" Target="../media/image13.jpeg"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8929190"/>
          </a:xfrm>
          <a:custGeom>
            <a:rect l="l" t="t" r="r" b="b"/>
            <a:pathLst>
              <a:path w="18288000" h="8929190">
                <a:moveTo>
                  <a:pt x="0" y="0"/>
                </a:moveTo>
                <a:lnTo>
                  <a:pt x="18288000" y="0"/>
                </a:lnTo>
                <a:lnTo>
                  <a:pt x="18288000" y="8929190"/>
                </a:lnTo>
                <a:lnTo>
                  <a:pt x="0" y="8929190"/>
                </a:lnTo>
                <a:lnTo>
                  <a:pt x="0" y="0"/>
                </a:lnTo>
                <a:close/>
              </a:path>
            </a:pathLst>
          </a:custGeom>
          <a:blipFill>
            <a:blip r:embed="rId3">
              <a:alphaModFix amt="40000"/>
              <a:extLst>
                <a:ext uri="{BEBA8EAE-BF5A-486C-A8C5-ECC9F3942E4B}">
                  <a14:imgProps xmlns:a14="http://schemas.microsoft.com/office/drawing/2010/main">
                    <a14:imgLayer r:embed="rId4">
                      <a14:imgEffect>
                        <a14:saturation sat="0"/>
                      </a14:imgEffect>
                    </a14:imgLayer>
                  </a14:imgProps>
                </a:ext>
              </a:extLst>
            </a:blip>
            <a:stretch>
              <a:fillRect t="-21098" r="-3812" b="-20560"/>
            </a:stretch>
          </a:blipFill>
        </p:spPr>
        <p:txBody>
          <a:bodyPr/>
          <a:lstStyle/>
          <a:p>
            <a:endParaRPr lang="en-US"/>
          </a:p>
        </p:txBody>
      </p:sp>
      <p:sp>
        <p:nvSpPr>
          <p:cNvPr id="3" name="Freeform 3"/>
          <p:cNvSpPr/>
          <p:nvPr/>
        </p:nvSpPr>
        <p:spPr>
          <a:xfrm>
            <a:off x="0" y="8805818"/>
            <a:ext cx="18288000" cy="1481181"/>
          </a:xfrm>
          <a:custGeom>
            <a:rect l="l" t="t" r="r" b="b"/>
            <a:pathLst>
              <a:path w="18288000" h="1819385">
                <a:moveTo>
                  <a:pt x="0" y="0"/>
                </a:moveTo>
                <a:lnTo>
                  <a:pt x="18288000" y="0"/>
                </a:lnTo>
                <a:lnTo>
                  <a:pt x="18288000" y="1819386"/>
                </a:lnTo>
                <a:lnTo>
                  <a:pt x="0" y="1819386"/>
                </a:lnTo>
                <a:lnTo>
                  <a:pt x="0" y="0"/>
                </a:lnTo>
                <a:close/>
              </a:path>
            </a:pathLst>
          </a:custGeom>
          <a:gradFill flip="none" rotWithShape="1">
            <a:gsLst>
              <a:gs pos="0">
                <a:srgbClr val="F47321"/>
              </a:gs>
              <a:gs pos="35000">
                <a:srgbClr val="F47321"/>
              </a:gs>
              <a:gs pos="55000">
                <a:srgbClr val="1F0492"/>
              </a:gs>
              <a:gs pos="100000">
                <a:srgbClr val="1F0492"/>
              </a:gs>
            </a:gsLst>
            <a:path path="circle">
              <a:fillToRect l="100000" t="100000"/>
            </a:path>
            <a:tileRect r="-100000" b="-100000"/>
          </a:gradFill>
        </p:spPr>
        <p:txBody>
          <a:bodyPr/>
          <a:lstStyle/>
          <a:p>
            <a:endParaRPr lang="en-US"/>
          </a:p>
        </p:txBody>
      </p:sp>
      <p:sp>
        <p:nvSpPr>
          <p:cNvPr id="12" name="TextBox 11"/>
          <p:cNvSpPr txBox="1"/>
          <p:nvPr/>
        </p:nvSpPr>
        <p:spPr>
          <a:xfrm>
            <a:off x="1808188" y="9332705"/>
            <a:ext cx="9172134" cy="584775"/>
          </a:xfrm>
          <a:prstGeom prst="rect">
            <a:avLst/>
          </a:prstGeom>
          <a:noFill/>
        </p:spPr>
        <p:txBody>
          <a:bodyPr wrap="square">
            <a:spAutoFit/>
          </a:bodyPr>
          <a:lstStyle/>
          <a:p>
            <a:r>
              <a:rPr lang="en-US" sz="3200" b="1">
                <a:solidFill>
                  <a:schemeClr val="bg1"/>
                </a:solidFill>
                <a:latin typeface="Aptos" panose="020b0004020202020204" pitchFamily="34" charset="0"/>
                <a:cs typeface="Arial" panose="020b0604020202090204" pitchFamily="34" charset="0"/>
              </a:rPr>
              <a:t>Dainam University</a:t>
            </a:r>
            <a:endParaRPr lang="en-US" sz="3200">
              <a:solidFill>
                <a:schemeClr val="bg1"/>
              </a:solidFill>
              <a:latin typeface="Aptos" panose="020b0004020202020204" pitchFamily="34" charset="0"/>
              <a:cs typeface="Arial" pitchFamily="34" charset="0"/>
            </a:endParaRPr>
          </a:p>
        </p:txBody>
      </p:sp>
      <p:sp>
        <p:nvSpPr>
          <p:cNvPr id="17" name="Footer Placeholder 16"/>
          <p:cNvSpPr>
            <a:spLocks noGrp="1"/>
          </p:cNvSpPr>
          <p:nvPr>
            <p:ph type="ftr" sz="quarter" idx="11"/>
          </p:nvPr>
        </p:nvSpPr>
        <p:spPr/>
        <p:txBody>
          <a:bodyPr/>
          <a:lstStyle/>
          <a:p>
            <a:r>
              <a:rPr lang="en-US"/>
              <a:t>1</a:t>
            </a:r>
            <a:endParaRPr lang="en-US"/>
          </a:p>
        </p:txBody>
      </p:sp>
      <p:sp>
        <p:nvSpPr>
          <p:cNvPr id="20" name="TextBox 19"/>
          <p:cNvSpPr txBox="1"/>
          <p:nvPr/>
        </p:nvSpPr>
        <p:spPr>
          <a:xfrm>
            <a:off x="-152400" y="1562100"/>
            <a:ext cx="18354675" cy="1983740"/>
          </a:xfrm>
          <a:prstGeom prst="rect">
            <a:avLst/>
          </a:prstGeom>
          <a:noFill/>
        </p:spPr>
        <p:txBody>
          <a:bodyPr wrap="square" rtlCol="0">
            <a:spAutoFit/>
          </a:bodyPr>
          <a:lstStyle/>
          <a:p>
            <a:pPr algn="ctr">
              <a:spcBef>
                <a:spcPts val="900"/>
              </a:spcBef>
              <a:spcAft>
                <a:spcPts val="900"/>
              </a:spcAft>
            </a:pPr>
            <a:r>
              <a:rPr lang="en-US" altLang="en-US" sz="5400" b="1">
                <a:solidFill>
                  <a:srgbClr val="1F0492"/>
                </a:solidFill>
                <a:latin typeface="Lato" panose="020f0502020204030203" charset="0"/>
                <a:cs typeface="Lato" panose="020f0502020204030203" charset="0"/>
              </a:rPr>
              <a:t>Systematic Evaluation of YOLO</a:t>
            </a:r>
            <a:endParaRPr lang="en-US" altLang="en-US" sz="5400" b="1">
              <a:solidFill>
                <a:srgbClr val="1F0492"/>
              </a:solidFill>
              <a:latin typeface="Lato" charset="0"/>
              <a:cs typeface="Lato" charset="0"/>
            </a:endParaRPr>
          </a:p>
          <a:p>
            <a:pPr algn="ctr">
              <a:spcBef>
                <a:spcPts val="900"/>
              </a:spcBef>
              <a:spcAft>
                <a:spcPts val="900"/>
              </a:spcAft>
            </a:pPr>
            <a:r>
              <a:rPr lang="en-US" altLang="en-US" sz="5400" b="1">
                <a:solidFill>
                  <a:srgbClr val="1F0492"/>
                </a:solidFill>
                <a:latin typeface="Lato" panose="020f0502020204030203" charset="0"/>
                <a:cs typeface="Lato" panose="020f0502020204030203" charset="0"/>
              </a:rPr>
              <a:t> in Student Behavior Detection -</a:t>
            </a:r>
            <a:r>
              <a:rPr lang="vi-VN" altLang="en-US" sz="5400" b="1">
                <a:solidFill>
                  <a:srgbClr val="1F0492"/>
                </a:solidFill>
                <a:latin typeface="Lato" panose="020f0502020204030203" charset="0"/>
                <a:cs typeface="Lato" panose="020f0502020204030203" charset="0"/>
              </a:rPr>
              <a:t> </a:t>
            </a:r>
            <a:r>
              <a:rPr lang="en-US" altLang="en-US" sz="5400" b="1">
                <a:solidFill>
                  <a:srgbClr val="1F0492"/>
                </a:solidFill>
                <a:latin typeface="Lato" panose="020f0502020204030203" charset="0"/>
                <a:cs typeface="Lato" panose="020f0502020204030203" charset="0"/>
              </a:rPr>
              <a:t>a New Dataset</a:t>
            </a:r>
            <a:endParaRPr lang="en-US" altLang="en-US" sz="5400" b="1">
              <a:solidFill>
                <a:srgbClr val="1F0492"/>
              </a:solidFill>
              <a:latin typeface="Lato" panose="020f0502020204030203" charset="0"/>
              <a:cs typeface="Lato" panose="020f0502020204030203"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461" y="8914493"/>
            <a:ext cx="1299267" cy="1299267"/>
          </a:xfrm>
          <a:prstGeom prst="rect">
            <a:avLst/>
          </a:prstGeom>
        </p:spPr>
      </p:pic>
      <p:sp>
        <p:nvSpPr>
          <p:cNvPr id="6" name="TextBox 7"/>
          <p:cNvSpPr txBox="1"/>
          <p:nvPr/>
        </p:nvSpPr>
        <p:spPr>
          <a:xfrm>
            <a:off x="13596623" y="8805819"/>
            <a:ext cx="5758177" cy="1299266"/>
          </a:xfrm>
          <a:prstGeom prst="rect">
            <a:avLst/>
          </a:prstGeom>
        </p:spPr>
        <p:txBody>
          <a:bodyPr lIns="0" tIns="0" rIns="0" bIns="0" rtlCol="0" anchor="t">
            <a:spAutoFit/>
          </a:bodyPr>
          <a:lstStyle/>
          <a:p>
            <a:pPr algn="ctr">
              <a:lnSpc>
                <a:spcPts val="11200"/>
              </a:lnSpc>
              <a:spcBef>
                <a:spcPct val="0"/>
              </a:spcBef>
            </a:pPr>
            <a:r>
              <a:rPr lang="en-US" sz="6600">
                <a:solidFill>
                  <a:srgbClr val="FFFFFF"/>
                </a:solidFill>
                <a:latin typeface="Anton"/>
                <a:ea typeface="Anton"/>
                <a:cs typeface="Anton"/>
                <a:sym typeface="Anton"/>
              </a:rPr>
              <a:t>FIT-DNU</a:t>
            </a:r>
            <a:endParaRPr lang="en-US" sz="6600">
              <a:solidFill>
                <a:srgbClr val="FFFFFF"/>
              </a:solidFill>
              <a:latin typeface="Anton"/>
              <a:ea typeface="Anton"/>
              <a:cs typeface="Anton"/>
              <a:sym typeface="Anton"/>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22023" y="8893053"/>
            <a:ext cx="1331055" cy="1331055"/>
          </a:xfrm>
          <a:prstGeom prst="rect">
            <a:avLst/>
          </a:prstGeom>
        </p:spPr>
      </p:pic>
      <p:sp>
        <p:nvSpPr>
          <p:cNvPr id="7" name="TextBox 6"/>
          <p:cNvSpPr txBox="1"/>
          <p:nvPr/>
        </p:nvSpPr>
        <p:spPr>
          <a:xfrm>
            <a:off x="2362200" y="3924300"/>
            <a:ext cx="14537055" cy="1414780"/>
          </a:xfrm>
          <a:prstGeom prst="rect">
            <a:avLst/>
          </a:prstGeom>
          <a:noFill/>
        </p:spPr>
        <p:txBody>
          <a:bodyPr wrap="square">
            <a:spAutoFit/>
          </a:bodyPr>
          <a:lstStyle/>
          <a:p>
            <a:pPr algn="ctr">
              <a:spcBef>
                <a:spcPts val="900"/>
              </a:spcBef>
              <a:spcAft>
                <a:spcPts val="900"/>
              </a:spcAft>
            </a:pPr>
            <a:r>
              <a:rPr lang="en-US" sz="3600">
                <a:solidFill>
                  <a:srgbClr val="1F0492"/>
                </a:solidFill>
                <a:latin typeface="Aptos" panose="020b0004020202020204" pitchFamily="34" charset="0"/>
                <a:cs typeface="Aparajita" panose="020b0502040204020203" pitchFamily="18" charset="0"/>
              </a:rPr>
              <a:t> </a:t>
            </a:r>
            <a:r>
              <a:rPr lang="vi-VN" altLang="en-US" sz="3500" b="1">
                <a:solidFill>
                  <a:srgbClr val="FF0000"/>
                </a:solidFill>
                <a:latin typeface="Lato" panose="020f0502020204030203" charset="0"/>
                <a:cs typeface="Lato" panose="020f0502020204030203" charset="0"/>
              </a:rPr>
              <a:t>Anh-Tu Tran</a:t>
            </a:r>
            <a:r>
              <a:rPr lang="vi-VN" altLang="en-US" sz="3500" b="1" baseline="30000">
                <a:solidFill>
                  <a:srgbClr val="FF0000"/>
                </a:solidFill>
                <a:latin typeface="Lato" panose="020f0502020204030203" charset="0"/>
                <a:cs typeface="Lato" panose="020f0502020204030203" charset="0"/>
              </a:rPr>
              <a:t>1</a:t>
            </a:r>
            <a:r>
              <a:rPr lang="vi-VN" altLang="en-US" sz="3500" b="1">
                <a:solidFill>
                  <a:srgbClr val="1F0492"/>
                </a:solidFill>
                <a:latin typeface="Lato" panose="020f0502020204030203" charset="0"/>
                <a:cs typeface="Lato" panose="020f0502020204030203" charset="0"/>
              </a:rPr>
              <a:t>, Thai Khanh Nguyen</a:t>
            </a:r>
            <a:r>
              <a:rPr lang="vi-VN" altLang="en-US" sz="3500" b="1" baseline="30000">
                <a:solidFill>
                  <a:srgbClr val="1F0492"/>
                </a:solidFill>
                <a:latin typeface="Lato" panose="020f0502020204030203" charset="0"/>
                <a:cs typeface="Lato" panose="020f0502020204030203" charset="0"/>
              </a:rPr>
              <a:t>1, 2</a:t>
            </a:r>
            <a:r>
              <a:rPr lang="vi-VN" altLang="en-US" sz="3500" b="1">
                <a:solidFill>
                  <a:srgbClr val="1F0492"/>
                </a:solidFill>
                <a:latin typeface="Lato" panose="020f0502020204030203" charset="0"/>
                <a:cs typeface="Lato" panose="020f0502020204030203" charset="0"/>
              </a:rPr>
              <a:t>, Trung Thanh Nguyen</a:t>
            </a:r>
            <a:r>
              <a:rPr lang="vi-VN" altLang="en-US" sz="3500" b="1" baseline="30000">
                <a:solidFill>
                  <a:srgbClr val="1F0492"/>
                </a:solidFill>
                <a:latin typeface="Lato" panose="020f0502020204030203" charset="0"/>
                <a:cs typeface="Lato" panose="020f0502020204030203" charset="0"/>
              </a:rPr>
              <a:t>1</a:t>
            </a:r>
            <a:r>
              <a:rPr lang="vi-VN" altLang="en-US" sz="3500" b="1">
                <a:solidFill>
                  <a:srgbClr val="1F0492"/>
                </a:solidFill>
                <a:latin typeface="Lato" panose="020f0502020204030203" charset="0"/>
                <a:cs typeface="Lato" panose="020f0502020204030203" charset="0"/>
              </a:rPr>
              <a:t>, </a:t>
            </a:r>
            <a:endParaRPr lang="vi-VN" altLang="en-US" sz="3500" b="1">
              <a:solidFill>
                <a:srgbClr val="1F0492"/>
              </a:solidFill>
              <a:latin typeface="Lato" charset="0"/>
              <a:cs typeface="Lato" charset="0"/>
            </a:endParaRPr>
          </a:p>
          <a:p>
            <a:pPr algn="ctr">
              <a:spcBef>
                <a:spcPts val="900"/>
              </a:spcBef>
              <a:spcAft>
                <a:spcPts val="900"/>
              </a:spcAft>
            </a:pPr>
            <a:r>
              <a:rPr lang="vi-VN" altLang="en-US" sz="3500" b="1">
                <a:solidFill>
                  <a:srgbClr val="1F0492"/>
                </a:solidFill>
                <a:latin typeface="Lato" panose="020f0502020204030203" charset="0"/>
                <a:cs typeface="Lato" panose="020f0502020204030203" charset="0"/>
              </a:rPr>
              <a:t>Tuan Anh Ha</a:t>
            </a:r>
            <a:r>
              <a:rPr lang="vi-VN" altLang="en-US" sz="3500" b="1" baseline="30000">
                <a:solidFill>
                  <a:srgbClr val="1F0492"/>
                </a:solidFill>
                <a:latin typeface="Lato" panose="020f0502020204030203" charset="0"/>
                <a:cs typeface="Lato" panose="020f0502020204030203" charset="0"/>
              </a:rPr>
              <a:t>1</a:t>
            </a:r>
            <a:r>
              <a:rPr lang="vi-VN" altLang="en-US" sz="3500" b="1">
                <a:solidFill>
                  <a:srgbClr val="1F0492"/>
                </a:solidFill>
                <a:latin typeface="Lato" panose="020f0502020204030203" charset="0"/>
                <a:cs typeface="Lato" panose="020f0502020204030203" charset="0"/>
              </a:rPr>
              <a:t>, Trung Hieu Le</a:t>
            </a:r>
            <a:r>
              <a:rPr lang="vi-VN" altLang="en-US" sz="3500" b="1" baseline="30000">
                <a:solidFill>
                  <a:srgbClr val="1F0492"/>
                </a:solidFill>
                <a:latin typeface="Lato" panose="020f0502020204030203" charset="0"/>
                <a:cs typeface="Lato" panose="020f0502020204030203" charset="0"/>
              </a:rPr>
              <a:t>1</a:t>
            </a:r>
            <a:endParaRPr lang="vi-VN" altLang="en-US" sz="3500" b="1" baseline="30000">
              <a:solidFill>
                <a:srgbClr val="1F0492"/>
              </a:solidFill>
              <a:latin typeface="Lato" charset="0"/>
              <a:cs typeface="Lato" charset="0"/>
            </a:endParaRPr>
          </a:p>
        </p:txBody>
      </p:sp>
      <p:sp>
        <p:nvSpPr>
          <p:cNvPr id="9" name="TextBox 6"/>
          <p:cNvSpPr txBox="1"/>
          <p:nvPr/>
        </p:nvSpPr>
        <p:spPr>
          <a:xfrm>
            <a:off x="3657600" y="5905500"/>
            <a:ext cx="10801350" cy="1398905"/>
          </a:xfrm>
          <a:prstGeom prst="rect">
            <a:avLst/>
          </a:prstGeom>
          <a:noFill/>
        </p:spPr>
        <p:txBody>
          <a:bodyPr wrap="square">
            <a:spAutoFit/>
          </a:bodyPr>
          <a:lstStyle/>
          <a:p>
            <a:pPr algn="ctr">
              <a:spcBef>
                <a:spcPts val="900"/>
              </a:spcBef>
              <a:spcAft>
                <a:spcPts val="900"/>
              </a:spcAft>
            </a:pPr>
            <a:r>
              <a:rPr lang="vi-VN" altLang="en-US" sz="3500" b="1" baseline="30000">
                <a:solidFill>
                  <a:srgbClr val="1F0492"/>
                </a:solidFill>
                <a:latin typeface="Lato" panose="020f0502020204030203" charset="0"/>
                <a:cs typeface="Lato" panose="020f0502020204030203" charset="0"/>
              </a:rPr>
              <a:t>1 </a:t>
            </a:r>
            <a:r>
              <a:rPr lang="vi-VN" altLang="en-US" sz="3500" b="1">
                <a:solidFill>
                  <a:srgbClr val="1F0492"/>
                </a:solidFill>
                <a:latin typeface="Lato" panose="020f0502020204030203" charset="0"/>
                <a:cs typeface="Lato" panose="020f0502020204030203" charset="0"/>
              </a:rPr>
              <a:t>Dai Nam University</a:t>
            </a:r>
            <a:endParaRPr lang="vi-VN" altLang="en-US" sz="3500" b="1">
              <a:solidFill>
                <a:srgbClr val="1F0492"/>
              </a:solidFill>
              <a:latin typeface="Lato" panose="020f0502020204030203" charset="0"/>
              <a:cs typeface="Lato" panose="020f0502020204030203" charset="0"/>
            </a:endParaRPr>
          </a:p>
          <a:p>
            <a:pPr algn="ctr">
              <a:spcBef>
                <a:spcPts val="900"/>
              </a:spcBef>
              <a:spcAft>
                <a:spcPts val="900"/>
              </a:spcAft>
            </a:pPr>
            <a:r>
              <a:rPr lang="vi-VN" altLang="en-US" sz="3500" b="1" baseline="30000">
                <a:solidFill>
                  <a:srgbClr val="1F0492"/>
                </a:solidFill>
                <a:latin typeface="Lato" panose="020f0502020204030203" charset="0"/>
                <a:cs typeface="Lato" panose="020f0502020204030203" charset="0"/>
              </a:rPr>
              <a:t>2 </a:t>
            </a:r>
            <a:r>
              <a:rPr lang="vi-VN" altLang="en-US" sz="3500" b="1">
                <a:solidFill>
                  <a:srgbClr val="1F0492"/>
                </a:solidFill>
                <a:latin typeface="Lato" panose="020f0502020204030203" charset="0"/>
                <a:cs typeface="Lato" panose="020f0502020204030203" charset="0"/>
              </a:rPr>
              <a:t>Ha Noi University of Science and Technology</a:t>
            </a:r>
            <a:endParaRPr lang="vi-VN" altLang="en-US" sz="3500" b="1">
              <a:solidFill>
                <a:srgbClr val="1F0492"/>
              </a:solidFill>
              <a:latin typeface="Lato" panose="020f0502020204030203" charset="0"/>
              <a:cs typeface="Lato" panose="020f0502020204030203" charset="0"/>
            </a:endParaRP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500"/>
            <a:ext cx="1016635" cy="1016635"/>
          </a:xfrm>
          <a:prstGeom prst="rect">
            <a:avLst/>
          </a:prstGeom>
        </p:spPr>
      </p:pic>
      <p:cxnSp>
        <p:nvCxnSpPr>
          <p:cNvPr id="5" name="Straight Connector 4"/>
          <p:cNvCxnSpPr/>
          <p:nvPr/>
        </p:nvCxnSpPr>
        <p:spPr>
          <a:xfrm>
            <a:off x="0" y="1028700"/>
            <a:ext cx="18289905"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40"/>
            <a:ext cx="10364470" cy="706755"/>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vi-VN" altLang="en-US" sz="2000" b="1">
                <a:solidFill>
                  <a:schemeClr val="tx2"/>
                </a:solidFill>
                <a:latin typeface="Arial" panose="020b0604020202090204" pitchFamily="34" charset="0"/>
                <a:cs typeface="Arial" panose="020b0604020202090204" pitchFamily="34" charset="0"/>
              </a:rPr>
              <a:t>8</a:t>
            </a:r>
            <a:endParaRPr lang="vi-VN" altLang="en-US" sz="2000" b="1">
              <a:solidFill>
                <a:schemeClr val="tx2"/>
              </a:solidFill>
              <a:latin typeface="Arial" panose="020b0604020202090204" pitchFamily="34" charset="0"/>
              <a:cs typeface="Arial" panose="020b0604020202090204" pitchFamily="34" charset="0"/>
            </a:endParaRPr>
          </a:p>
        </p:txBody>
      </p:sp>
      <p:sp>
        <p:nvSpPr>
          <p:cNvPr id="38" name="Rectangle 37"/>
          <p:cNvSpPr/>
          <p:nvPr/>
        </p:nvSpPr>
        <p:spPr>
          <a:xfrm>
            <a:off x="-21590" y="-34925"/>
            <a:ext cx="18312130"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8600" y="147320"/>
            <a:ext cx="5563235" cy="706755"/>
          </a:xfrm>
          <a:prstGeom prst="rect">
            <a:avLst/>
          </a:prstGeom>
          <a:noFill/>
        </p:spPr>
        <p:txBody>
          <a:bodyPr wrap="square">
            <a:spAutoFit/>
          </a:bodyPr>
          <a:lstStyle/>
          <a:p>
            <a:r>
              <a:rPr lang="vi-VN" altLang="en-US" sz="4000" b="1">
                <a:solidFill>
                  <a:schemeClr val="bg1"/>
                </a:solidFill>
                <a:latin typeface="Lato" panose="020f0502020204030203" charset="0"/>
                <a:cs typeface="Lato" panose="020f0502020204030203" charset="0"/>
              </a:rPr>
              <a:t>CONTRIBUTIONS                                            </a:t>
            </a:r>
            <a:endParaRPr lang="vi-VN" altLang="en-US" sz="4000" b="1">
              <a:solidFill>
                <a:schemeClr val="bg1"/>
              </a:solidFill>
              <a:latin typeface="Lato" panose="020f0502020204030203" charset="0"/>
              <a:cs typeface="Lato" panose="020f0502020204030203" charset="0"/>
            </a:endParaRPr>
          </a:p>
        </p:txBody>
      </p:sp>
      <p:cxnSp>
        <p:nvCxnSpPr>
          <p:cNvPr id="42" name="Straight Connector 41"/>
          <p:cNvCxnSpPr/>
          <p:nvPr/>
        </p:nvCxnSpPr>
        <p:spPr>
          <a:xfrm>
            <a:off x="1655734" y="9778987"/>
            <a:ext cx="1630362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pic>
        <p:nvPicPr>
          <p:cNvPr id="4" name="Picture 3" descr="tải xuống (1)"/>
          <p:cNvPicPr>
            <a:picLocks noChangeAspect="1"/>
          </p:cNvPicPr>
          <p:nvPr/>
        </p:nvPicPr>
        <p:blipFill>
          <a:blip r:embed="rId4"/>
          <a:stretch>
            <a:fillRect/>
          </a:stretch>
        </p:blipFill>
        <p:spPr>
          <a:xfrm>
            <a:off x="5791835" y="1522095"/>
            <a:ext cx="11967210" cy="7098665"/>
          </a:xfrm>
          <a:prstGeom prst="rect">
            <a:avLst/>
          </a:prstGeom>
        </p:spPr>
      </p:pic>
      <p:sp>
        <p:nvSpPr>
          <p:cNvPr id="7" name="Text Box 6"/>
          <p:cNvSpPr txBox="1"/>
          <p:nvPr/>
        </p:nvSpPr>
        <p:spPr>
          <a:xfrm>
            <a:off x="304800" y="1522095"/>
            <a:ext cx="5386705" cy="7361555"/>
          </a:xfrm>
          <a:prstGeom prst="rect">
            <a:avLst/>
          </a:prstGeom>
        </p:spPr>
        <p:txBody>
          <a:bodyPr wrap="square">
            <a:noAutofit/>
          </a:bodyPr>
          <a:lstStyle/>
          <a:p>
            <a:pPr marL="457200" indent="-457200">
              <a:buSzPct val="130000"/>
              <a:buFont typeface="Arial" panose="020b0604020202090204" pitchFamily="34" charset="0"/>
              <a:buChar char="•"/>
            </a:pPr>
            <a:r>
              <a:rPr lang="en-US" altLang="en-US" sz="3200" b="1">
                <a:latin typeface="Lato" panose="020f0502020204030203" charset="0"/>
                <a:cs typeface="Lato" panose="020f0502020204030203" charset="0"/>
              </a:rPr>
              <a:t>Detection Accuracy</a:t>
            </a:r>
            <a:endParaRPr lang="en-US" altLang="en-US" sz="3200" b="1">
              <a:latin typeface="Lato" charset="0"/>
              <a:cs typeface="Lato" charset="0"/>
            </a:endParaRPr>
          </a:p>
          <a:p>
            <a:pPr marL="457200" indent="-457200" algn="l">
              <a:buSzTx/>
              <a:buFont typeface="Arial" panose="020b0604020202090204" pitchFamily="34" charset="0"/>
              <a:buChar char="•"/>
            </a:pPr>
            <a:r>
              <a:rPr lang="en-US" altLang="en-US" sz="2800" b="1">
                <a:latin typeface="Lato" panose="020f0502020204030203" charset="0"/>
                <a:cs typeface="Lato" panose="020f0502020204030203" charset="0"/>
              </a:rPr>
              <a:t>YOLOv8l</a:t>
            </a:r>
            <a:r>
              <a:rPr lang="en-US" altLang="en-US" sz="2800">
                <a:latin typeface="Lato" panose="020f0502020204030203" charset="0"/>
                <a:cs typeface="Lato" panose="020f0502020204030203" charset="0"/>
              </a:rPr>
              <a:t> achieves the highest precision and recall across most behavior classes.</a:t>
            </a:r>
            <a:endParaRPr lang="en-US" altLang="en-US" sz="2800">
              <a:latin typeface="Lato" panose="020f0502020204030203" charset="0"/>
              <a:cs typeface="Lato" panose="020f0502020204030203" charset="0"/>
            </a:endParaRPr>
          </a:p>
          <a:p>
            <a:pPr marL="457200" indent="-457200" algn="l">
              <a:buSzTx/>
              <a:buFont typeface="Arial" panose="020b0604020202090204" pitchFamily="34" charset="0"/>
              <a:buChar char="•"/>
            </a:pPr>
            <a:r>
              <a:rPr lang="en-US" altLang="en-US" sz="2800" b="1">
                <a:latin typeface="Lato" panose="020f0502020204030203" charset="0"/>
                <a:cs typeface="Lato" panose="020f0502020204030203" charset="0"/>
              </a:rPr>
              <a:t>YOLOv7</a:t>
            </a:r>
            <a:r>
              <a:rPr lang="en-US" altLang="en-US" sz="2800">
                <a:latin typeface="Lato" panose="020f0502020204030203" charset="0"/>
                <a:cs typeface="Lato" panose="020f0502020204030203" charset="0"/>
              </a:rPr>
              <a:t> remains competitive but shows lower recall in some actions.</a:t>
            </a:r>
            <a:endParaRPr lang="en-US" altLang="en-US" sz="2800">
              <a:latin typeface="Lato" panose="020f0502020204030203" charset="0"/>
              <a:cs typeface="Lato" panose="020f0502020204030203" charset="0"/>
            </a:endParaRPr>
          </a:p>
          <a:p>
            <a:pPr marL="457200" indent="-457200" algn="l">
              <a:buSzTx/>
              <a:buFont typeface="Arial" panose="020b0604020202090204" pitchFamily="34" charset="0"/>
              <a:buChar char="•"/>
            </a:pPr>
            <a:r>
              <a:rPr lang="en-US" altLang="en-US" sz="2800" b="1">
                <a:latin typeface="Lato" panose="020f0502020204030203" charset="0"/>
                <a:cs typeface="Lato" panose="020f0502020204030203" charset="0"/>
              </a:rPr>
              <a:t>YOLOv12s</a:t>
            </a:r>
            <a:r>
              <a:rPr lang="en-US" altLang="en-US" sz="2800">
                <a:latin typeface="Lato" panose="020f0502020204030203" charset="0"/>
                <a:cs typeface="Lato" panose="020f0502020204030203" charset="0"/>
              </a:rPr>
              <a:t> is less consistent, especially for small or overlapping objects.</a:t>
            </a:r>
            <a:endParaRPr lang="en-US" altLang="en-US" sz="2800">
              <a:latin typeface="Lato" panose="020f0502020204030203" charset="0"/>
              <a:cs typeface="Lato" panose="020f0502020204030203" charset="0"/>
            </a:endParaRPr>
          </a:p>
          <a:p>
            <a:pPr marL="457200" indent="-457200" algn="l">
              <a:buSzTx/>
              <a:buFont typeface="Arial" panose="020b0604020202090204" pitchFamily="34" charset="0"/>
              <a:buChar char="•"/>
            </a:pPr>
            <a:r>
              <a:rPr lang="en-US" altLang="en-US" sz="2800" b="1">
                <a:latin typeface="Lato" panose="020f0502020204030203" charset="0"/>
                <a:cs typeface="Lato" panose="020f0502020204030203" charset="0"/>
              </a:rPr>
              <a:t>Faster R-CNN</a:t>
            </a:r>
            <a:r>
              <a:rPr lang="en-US" altLang="en-US" sz="2800">
                <a:latin typeface="Lato" panose="020f0502020204030203" charset="0"/>
                <a:cs typeface="Lato" panose="020f0502020204030203" charset="0"/>
              </a:rPr>
              <a:t> performs poorly, confirming its limitation for classroom scenarios.</a:t>
            </a:r>
            <a:endParaRPr lang="en-US" altLang="en-US" sz="2800">
              <a:latin typeface="Lato" panose="020f0502020204030203" charset="0"/>
              <a:cs typeface="Lato" panose="020f0502020204030203" charset="0"/>
            </a:endParaRPr>
          </a:p>
          <a:p>
            <a:pPr marL="457200" indent="-457200">
              <a:buSzPct val="130000"/>
              <a:buFont typeface="Arial" panose="020b0604020202090204" pitchFamily="34" charset="0"/>
              <a:buChar char="•"/>
            </a:pPr>
            <a:endParaRPr lang="en-US" altLang="en-US" sz="2800">
              <a:latin typeface="Lato" panose="020f0502020204030203" charset="0"/>
              <a:cs typeface="Lato" panose="020f0502020204030203" charset="0"/>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500"/>
            <a:ext cx="1016635" cy="1016635"/>
          </a:xfrm>
          <a:prstGeom prst="rect">
            <a:avLst/>
          </a:prstGeom>
        </p:spPr>
      </p:pic>
      <p:cxnSp>
        <p:nvCxnSpPr>
          <p:cNvPr id="5" name="Straight Connector 4"/>
          <p:cNvCxnSpPr/>
          <p:nvPr/>
        </p:nvCxnSpPr>
        <p:spPr>
          <a:xfrm>
            <a:off x="0" y="1028700"/>
            <a:ext cx="18289905"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40"/>
            <a:ext cx="10364470" cy="706755"/>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vi-VN" altLang="en-US" sz="2000" b="1">
                <a:solidFill>
                  <a:schemeClr val="tx2"/>
                </a:solidFill>
                <a:latin typeface="Arial" panose="020b0604020202090204" pitchFamily="34" charset="0"/>
                <a:cs typeface="Arial" panose="020b0604020202090204" pitchFamily="34" charset="0"/>
              </a:rPr>
              <a:t>9</a:t>
            </a:r>
            <a:endParaRPr lang="vi-VN" altLang="en-US" sz="2000" b="1">
              <a:solidFill>
                <a:schemeClr val="tx2"/>
              </a:solidFill>
              <a:latin typeface="Arial" panose="020b0604020202090204" pitchFamily="34" charset="0"/>
              <a:cs typeface="Arial" panose="020b0604020202090204" pitchFamily="34" charset="0"/>
            </a:endParaRPr>
          </a:p>
        </p:txBody>
      </p:sp>
      <p:sp>
        <p:nvSpPr>
          <p:cNvPr id="38" name="Rectangle 37"/>
          <p:cNvSpPr/>
          <p:nvPr/>
        </p:nvSpPr>
        <p:spPr>
          <a:xfrm>
            <a:off x="-21590" y="-34925"/>
            <a:ext cx="18312130"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8600" y="147320"/>
            <a:ext cx="5563235" cy="706755"/>
          </a:xfrm>
          <a:prstGeom prst="rect">
            <a:avLst/>
          </a:prstGeom>
          <a:noFill/>
        </p:spPr>
        <p:txBody>
          <a:bodyPr wrap="square">
            <a:spAutoFit/>
          </a:bodyPr>
          <a:lstStyle/>
          <a:p>
            <a:r>
              <a:rPr lang="vi-VN" altLang="en-US" sz="4000" b="1">
                <a:solidFill>
                  <a:schemeClr val="bg1"/>
                </a:solidFill>
                <a:latin typeface="Lato" panose="020f0502020204030203" charset="0"/>
                <a:cs typeface="Lato" panose="020f0502020204030203" charset="0"/>
              </a:rPr>
              <a:t>CONTRIBUTIONS                                            </a:t>
            </a:r>
            <a:endParaRPr lang="vi-VN" altLang="en-US" sz="4000" b="1">
              <a:solidFill>
                <a:schemeClr val="bg1"/>
              </a:solidFill>
              <a:latin typeface="Lato" panose="020f0502020204030203" charset="0"/>
              <a:cs typeface="Lato" panose="020f0502020204030203" charset="0"/>
            </a:endParaRPr>
          </a:p>
        </p:txBody>
      </p:sp>
      <p:cxnSp>
        <p:nvCxnSpPr>
          <p:cNvPr id="42" name="Straight Connector 41"/>
          <p:cNvCxnSpPr/>
          <p:nvPr/>
        </p:nvCxnSpPr>
        <p:spPr>
          <a:xfrm>
            <a:off x="1655734" y="9778987"/>
            <a:ext cx="1630362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pic>
        <p:nvPicPr>
          <p:cNvPr id="6" name="Picture 5"/>
          <p:cNvPicPr/>
          <p:nvPr/>
        </p:nvPicPr>
        <p:blipFill>
          <a:blip r:embed="rId4"/>
          <a:stretch>
            <a:fillRect/>
          </a:stretch>
        </p:blipFill>
        <p:spPr>
          <a:xfrm>
            <a:off x="5776595" y="1485900"/>
            <a:ext cx="12412980" cy="7156450"/>
          </a:xfrm>
          <a:prstGeom prst="rect">
            <a:avLst/>
          </a:prstGeom>
        </p:spPr>
      </p:pic>
      <p:sp>
        <p:nvSpPr>
          <p:cNvPr id="7" name="Text Box 6"/>
          <p:cNvSpPr txBox="1"/>
          <p:nvPr/>
        </p:nvSpPr>
        <p:spPr>
          <a:xfrm>
            <a:off x="381000" y="1421765"/>
            <a:ext cx="5206365" cy="6478270"/>
          </a:xfrm>
          <a:prstGeom prst="rect">
            <a:avLst/>
          </a:prstGeom>
        </p:spPr>
        <p:txBody>
          <a:bodyPr wrap="square">
            <a:noAutofit/>
          </a:bodyPr>
          <a:lstStyle/>
          <a:p>
            <a:pPr marL="457200" indent="-457200">
              <a:buSzPct val="130000"/>
              <a:buFont typeface="Arial" panose="020b0604020202090204" pitchFamily="34" charset="0"/>
              <a:buChar char="•"/>
            </a:pPr>
            <a:r>
              <a:rPr lang="en-US" altLang="en-US" sz="3200" b="1">
                <a:latin typeface="Lato" panose="020f0502020204030203" charset="0"/>
                <a:cs typeface="Lato" panose="020f0502020204030203" charset="0"/>
              </a:rPr>
              <a:t>Detection Performance</a:t>
            </a:r>
            <a:endParaRPr lang="en-US" altLang="en-US" sz="3200" b="1">
              <a:latin typeface="Lato" panose="020f0502020204030203" charset="0"/>
              <a:cs typeface="Lato" panose="020f0502020204030203" charset="0"/>
            </a:endParaRPr>
          </a:p>
          <a:p>
            <a:pPr marL="457200" indent="-457200">
              <a:buFont typeface="Arial" panose="020b0604020202090204" pitchFamily="34" charset="0"/>
              <a:buChar char="•"/>
            </a:pPr>
            <a:r>
              <a:rPr lang="en-US" altLang="en-US" sz="2800" b="1">
                <a:latin typeface="Lato" panose="020f0502020204030203" charset="0"/>
                <a:cs typeface="Lato" panose="020f0502020204030203" charset="0"/>
              </a:rPr>
              <a:t>YOLOv8l</a:t>
            </a:r>
            <a:r>
              <a:rPr lang="en-US" altLang="en-US" sz="2800">
                <a:latin typeface="Lato" panose="020f0502020204030203" charset="0"/>
                <a:cs typeface="Lato" panose="020f0502020204030203" charset="0"/>
              </a:rPr>
              <a:t> consistently outperforms all models across behaviors.</a:t>
            </a:r>
            <a:endParaRPr lang="en-US" altLang="en-US" sz="2800">
              <a:latin typeface="Lato" panose="020f0502020204030203" charset="0"/>
              <a:cs typeface="Lato" panose="020f0502020204030203" charset="0"/>
            </a:endParaRPr>
          </a:p>
          <a:p>
            <a:pPr marL="457200" indent="-457200">
              <a:buFont typeface="Arial" panose="020b0604020202090204" pitchFamily="34" charset="0"/>
              <a:buChar char="•"/>
            </a:pPr>
            <a:r>
              <a:rPr lang="en-US" altLang="en-US" sz="2800" b="1">
                <a:latin typeface="Lato" panose="020f0502020204030203" charset="0"/>
                <a:cs typeface="Lato" panose="020f0502020204030203" charset="0"/>
              </a:rPr>
              <a:t>YOLOv7</a:t>
            </a:r>
            <a:r>
              <a:rPr lang="en-US" altLang="en-US" sz="2800">
                <a:latin typeface="Lato" panose="020f0502020204030203" charset="0"/>
                <a:cs typeface="Lato" panose="020f0502020204030203" charset="0"/>
              </a:rPr>
              <a:t> remains competitive but less robust at higher IoU.</a:t>
            </a:r>
            <a:endParaRPr lang="en-US" altLang="en-US" sz="2800">
              <a:latin typeface="Lato" panose="020f0502020204030203" charset="0"/>
              <a:cs typeface="Lato" panose="020f0502020204030203" charset="0"/>
            </a:endParaRPr>
          </a:p>
          <a:p>
            <a:pPr marL="457200" indent="-457200">
              <a:buFont typeface="Arial" panose="020b0604020202090204" pitchFamily="34" charset="0"/>
              <a:buChar char="•"/>
            </a:pPr>
            <a:r>
              <a:rPr lang="en-US" altLang="en-US" sz="2800" b="1">
                <a:latin typeface="Lato" panose="020f0502020204030203" charset="0"/>
                <a:cs typeface="Lato" panose="020f0502020204030203" charset="0"/>
              </a:rPr>
              <a:t>YOLOv12s</a:t>
            </a:r>
            <a:r>
              <a:rPr lang="en-US" altLang="en-US" sz="2800">
                <a:latin typeface="Lato" panose="020f0502020204030203" charset="0"/>
                <a:cs typeface="Lato" panose="020f0502020204030203" charset="0"/>
              </a:rPr>
              <a:t> shows instability, good in some classes but poor in small</a:t>
            </a:r>
            <a:endParaRPr lang="en-US" altLang="en-US" sz="2800">
              <a:latin typeface="Lato" panose="020f0502020204030203" charset="0"/>
              <a:cs typeface="Lato" panose="020f0502020204030203" charset="0"/>
            </a:endParaRPr>
          </a:p>
          <a:p>
            <a:pPr marL="457200" indent="-457200">
              <a:buFont typeface="Arial" panose="020b0604020202090204" pitchFamily="34" charset="0"/>
              <a:buChar char="•"/>
            </a:pPr>
            <a:r>
              <a:rPr lang="en-US" altLang="en-US" sz="2800" b="1">
                <a:latin typeface="Lato" panose="020f0502020204030203" charset="0"/>
                <a:cs typeface="Lato" panose="020f0502020204030203" charset="0"/>
              </a:rPr>
              <a:t>Faster R-CNN</a:t>
            </a:r>
            <a:r>
              <a:rPr lang="en-US" altLang="en-US" sz="2800">
                <a:latin typeface="Lato" panose="020f0502020204030203" charset="0"/>
                <a:cs typeface="Lato" panose="020f0502020204030203" charset="0"/>
              </a:rPr>
              <a:t> lags far behind, unsuitable for this task.</a:t>
            </a:r>
            <a:endParaRPr lang="en-US" altLang="en-US" sz="2800">
              <a:latin typeface="Lato" panose="020f0502020204030203" charset="0"/>
              <a:cs typeface="Lato" panose="020f0502020204030203" charset="0"/>
            </a:endParaRPr>
          </a:p>
        </p:txBody>
      </p:sp>
      <p:sp>
        <p:nvSpPr>
          <p:cNvPr id="11" name="Rounded Rectangle 10"/>
          <p:cNvSpPr/>
          <p:nvPr/>
        </p:nvSpPr>
        <p:spPr>
          <a:xfrm>
            <a:off x="914400" y="8115300"/>
            <a:ext cx="5236210" cy="914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2400" b="1">
                <a:latin typeface="Lato" panose="020f0502020204030203" charset="0"/>
                <a:cs typeface="Lato" panose="020f0502020204030203" charset="0"/>
              </a:rPr>
              <a:t>YOLOv8l is an excellent choice for real-time applications.</a:t>
            </a:r>
            <a:endParaRPr lang="en-US" altLang="en-US" sz="2400" b="1">
              <a:latin typeface="Lato" charset="0"/>
              <a:cs typeface="Lato" charset="0"/>
            </a:endParaRPr>
          </a:p>
        </p:txBody>
      </p:sp>
      <p:sp>
        <p:nvSpPr>
          <p:cNvPr id="12" name="Right Arrow 11"/>
          <p:cNvSpPr/>
          <p:nvPr/>
        </p:nvSpPr>
        <p:spPr>
          <a:xfrm>
            <a:off x="152400" y="8289925"/>
            <a:ext cx="684530" cy="48895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500"/>
            <a:ext cx="1016635" cy="1016635"/>
          </a:xfrm>
          <a:prstGeom prst="rect">
            <a:avLst/>
          </a:prstGeom>
        </p:spPr>
      </p:pic>
      <p:cxnSp>
        <p:nvCxnSpPr>
          <p:cNvPr id="5" name="Straight Connector 4"/>
          <p:cNvCxnSpPr/>
          <p:nvPr/>
        </p:nvCxnSpPr>
        <p:spPr>
          <a:xfrm>
            <a:off x="0" y="1028700"/>
            <a:ext cx="18289905"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40"/>
            <a:ext cx="10364470" cy="706755"/>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vi-VN" altLang="en-US" sz="2000" b="1">
                <a:solidFill>
                  <a:schemeClr val="tx2"/>
                </a:solidFill>
                <a:latin typeface="Arial" panose="020b0604020202090204" pitchFamily="34" charset="0"/>
                <a:cs typeface="Arial" panose="020b0604020202090204" pitchFamily="34" charset="0"/>
              </a:rPr>
              <a:t>10</a:t>
            </a:r>
            <a:endParaRPr lang="vi-VN" altLang="en-US" sz="2000" b="1">
              <a:solidFill>
                <a:schemeClr val="tx2"/>
              </a:solidFill>
              <a:latin typeface="Arial" panose="020b0604020202090204" pitchFamily="34" charset="0"/>
              <a:cs typeface="Arial" panose="020b0604020202090204" pitchFamily="34" charset="0"/>
            </a:endParaRPr>
          </a:p>
        </p:txBody>
      </p:sp>
      <p:sp>
        <p:nvSpPr>
          <p:cNvPr id="38" name="Rectangle 37"/>
          <p:cNvSpPr/>
          <p:nvPr/>
        </p:nvSpPr>
        <p:spPr>
          <a:xfrm>
            <a:off x="-21590" y="-34925"/>
            <a:ext cx="18312130"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8600" y="147320"/>
            <a:ext cx="5563235" cy="706755"/>
          </a:xfrm>
          <a:prstGeom prst="rect">
            <a:avLst/>
          </a:prstGeom>
          <a:noFill/>
        </p:spPr>
        <p:txBody>
          <a:bodyPr wrap="square">
            <a:spAutoFit/>
          </a:bodyPr>
          <a:lstStyle/>
          <a:p>
            <a:r>
              <a:rPr lang="vi-VN" altLang="en-US" sz="4000" b="1">
                <a:solidFill>
                  <a:schemeClr val="bg1"/>
                </a:solidFill>
                <a:latin typeface="Lato" panose="020f0502020204030203" charset="0"/>
                <a:cs typeface="Lato" panose="020f0502020204030203" charset="0"/>
              </a:rPr>
              <a:t>CONTRIBUTIONS                                            </a:t>
            </a:r>
            <a:endParaRPr lang="vi-VN" altLang="en-US" sz="4000" b="1">
              <a:solidFill>
                <a:schemeClr val="bg1"/>
              </a:solidFill>
              <a:latin typeface="Lato" panose="020f0502020204030203" charset="0"/>
              <a:cs typeface="Lato" panose="020f0502020204030203" charset="0"/>
            </a:endParaRPr>
          </a:p>
        </p:txBody>
      </p:sp>
      <p:cxnSp>
        <p:nvCxnSpPr>
          <p:cNvPr id="42" name="Straight Connector 41"/>
          <p:cNvCxnSpPr/>
          <p:nvPr/>
        </p:nvCxnSpPr>
        <p:spPr>
          <a:xfrm>
            <a:off x="1655734" y="9778987"/>
            <a:ext cx="1630362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pic>
        <p:nvPicPr>
          <p:cNvPr id="2" name="Picture 1" descr="kq2 (1)"/>
          <p:cNvPicPr>
            <a:picLocks noChangeAspect="1"/>
          </p:cNvPicPr>
          <p:nvPr/>
        </p:nvPicPr>
        <p:blipFill>
          <a:blip r:embed="rId4"/>
          <a:stretch>
            <a:fillRect/>
          </a:stretch>
        </p:blipFill>
        <p:spPr>
          <a:xfrm>
            <a:off x="6877685" y="2324100"/>
            <a:ext cx="11235690" cy="6297295"/>
          </a:xfrm>
          <a:prstGeom prst="rect">
            <a:avLst/>
          </a:prstGeom>
        </p:spPr>
      </p:pic>
      <p:sp>
        <p:nvSpPr>
          <p:cNvPr id="3" name="Text Box 2"/>
          <p:cNvSpPr txBox="1"/>
          <p:nvPr/>
        </p:nvSpPr>
        <p:spPr>
          <a:xfrm>
            <a:off x="152400" y="1485900"/>
            <a:ext cx="6517640" cy="4024630"/>
          </a:xfrm>
          <a:prstGeom prst="rect">
            <a:avLst/>
          </a:prstGeom>
        </p:spPr>
        <p:txBody>
          <a:bodyPr>
            <a:noAutofit/>
          </a:bodyPr>
          <a:lstStyle/>
          <a:p>
            <a:pPr>
              <a:lnSpc>
                <a:spcPct val="150000"/>
              </a:lnSpc>
              <a:buSzPct val="125000"/>
              <a:buFont typeface="Arial"/>
              <a:buChar char="•"/>
            </a:pPr>
            <a:r>
              <a:rPr lang="vi-VN" altLang="en-US" sz="3800" b="1">
                <a:latin typeface="Lato" panose="020f0502020204030203" charset="0"/>
                <a:cs typeface="Lato" panose="020f0502020204030203" charset="0"/>
              </a:rPr>
              <a:t> </a:t>
            </a:r>
            <a:r>
              <a:rPr lang="en-US" altLang="en-US" sz="3800" b="1">
                <a:latin typeface="Lato" panose="020f0502020204030203" charset="0"/>
                <a:cs typeface="Lato" panose="020f0502020204030203" charset="0"/>
              </a:rPr>
              <a:t>Real-time inference</a:t>
            </a:r>
            <a:endParaRPr lang="en-US" altLang="en-US" sz="3800" b="1">
              <a:latin typeface="Lato" charset="0"/>
              <a:cs typeface="Lato" charset="0"/>
            </a:endParaRPr>
          </a:p>
          <a:p>
            <a:pPr>
              <a:lnSpc>
                <a:spcPct val="150000"/>
              </a:lnSpc>
              <a:buFont typeface="Arial"/>
              <a:buChar char="•"/>
            </a:pPr>
            <a:r>
              <a:rPr lang="vi-VN" altLang="en-US" sz="2800">
                <a:latin typeface="Lato" panose="020f0502020204030203" charset="0"/>
                <a:cs typeface="Lato" panose="020f0502020204030203" charset="0"/>
              </a:rPr>
              <a:t> </a:t>
            </a:r>
            <a:r>
              <a:rPr lang="en-US" altLang="en-US" sz="2800">
                <a:latin typeface="Lato" panose="020f0502020204030203" charset="0"/>
                <a:cs typeface="Lato" panose="020f0502020204030203" charset="0"/>
              </a:rPr>
              <a:t>YOLOv8l real-time deployment with ceiling</a:t>
            </a:r>
            <a:r>
              <a:rPr lang="vi-VN" altLang="en-US" sz="2800">
                <a:latin typeface="Lato" panose="020f0502020204030203" charset="0"/>
                <a:cs typeface="Lato" panose="020f0502020204030203" charset="0"/>
              </a:rPr>
              <a:t> </a:t>
            </a:r>
            <a:r>
              <a:rPr lang="en-US" altLang="en-US" sz="2800">
                <a:latin typeface="Lato" panose="020f0502020204030203" charset="0"/>
                <a:cs typeface="Lato" panose="020f0502020204030203" charset="0"/>
              </a:rPr>
              <a:t>mounted HIKVISION camera.</a:t>
            </a:r>
            <a:endParaRPr lang="en-US" altLang="en-US" sz="2800">
              <a:latin typeface="Lato" panose="020f0502020204030203" charset="0"/>
              <a:cs typeface="Lato" panose="020f0502020204030203" charset="0"/>
            </a:endParaRPr>
          </a:p>
          <a:p>
            <a:pPr>
              <a:lnSpc>
                <a:spcPct val="150000"/>
              </a:lnSpc>
              <a:buFont typeface="Arial"/>
              <a:buChar char="•"/>
            </a:pPr>
            <a:r>
              <a:rPr lang="vi-VN" altLang="en-US" sz="2800">
                <a:latin typeface="Lato" panose="020f0502020204030203" charset="0"/>
                <a:cs typeface="Lato" panose="020f0502020204030203" charset="0"/>
              </a:rPr>
              <a:t> </a:t>
            </a:r>
            <a:r>
              <a:rPr lang="en-US" altLang="en-US" sz="2800">
                <a:latin typeface="Lato" panose="020f0502020204030203" charset="0"/>
                <a:cs typeface="Lato" panose="020f0502020204030203" charset="0"/>
              </a:rPr>
              <a:t>Multi-threaded pipeline: frame capture </a:t>
            </a:r>
            <a:r>
              <a:rPr lang="vi-VN" altLang="en-US" sz="2800">
                <a:latin typeface="Lato" panose="020f0502020204030203" charset="0"/>
                <a:cs typeface="Lato" panose="020f0502020204030203" charset="0"/>
              </a:rPr>
              <a:t>-&gt;</a:t>
            </a:r>
            <a:r>
              <a:rPr lang="en-US" altLang="en-US" sz="2800">
                <a:latin typeface="Lato" panose="020f0502020204030203" charset="0"/>
                <a:cs typeface="Lato" panose="020f0502020204030203" charset="0"/>
              </a:rPr>
              <a:t> inference </a:t>
            </a:r>
            <a:r>
              <a:rPr lang="vi-VN" altLang="en-US" sz="2800">
                <a:latin typeface="Lato" panose="020f0502020204030203" charset="0"/>
                <a:cs typeface="Lato" panose="020f0502020204030203" charset="0"/>
              </a:rPr>
              <a:t>-&gt;</a:t>
            </a:r>
            <a:r>
              <a:rPr lang="en-US" altLang="en-US" sz="2800">
                <a:latin typeface="Lato" panose="020f0502020204030203" charset="0"/>
                <a:cs typeface="Lato" panose="020f0502020204030203" charset="0"/>
              </a:rPr>
              <a:t> browser visualization.</a:t>
            </a:r>
            <a:endParaRPr lang="en-US" altLang="en-US" sz="2800">
              <a:latin typeface="Lato" panose="020f0502020204030203" charset="0"/>
              <a:cs typeface="Lato" panose="020f0502020204030203" charset="0"/>
            </a:endParaRPr>
          </a:p>
          <a:p>
            <a:pPr>
              <a:lnSpc>
                <a:spcPct val="150000"/>
              </a:lnSpc>
              <a:buFont typeface="Arial"/>
              <a:buChar char="•"/>
            </a:pPr>
            <a:r>
              <a:rPr lang="vi-VN" altLang="en-US" sz="2800">
                <a:latin typeface="Lato" panose="020f0502020204030203" charset="0"/>
                <a:cs typeface="Lato" panose="020f0502020204030203" charset="0"/>
              </a:rPr>
              <a:t> </a:t>
            </a:r>
            <a:r>
              <a:rPr lang="en-US" altLang="en-US" sz="2800">
                <a:latin typeface="Lato" panose="020f0502020204030203" charset="0"/>
                <a:cs typeface="Lato" panose="020f0502020204030203" charset="0"/>
              </a:rPr>
              <a:t>Performance ~17 FPS on RTX GPU, robust for frequent behaviors.</a:t>
            </a:r>
            <a:endParaRPr lang="en-US" altLang="en-US" sz="2800">
              <a:latin typeface="Lato" panose="020f0502020204030203" charset="0"/>
              <a:cs typeface="Lato" panose="020f0502020204030203" charset="0"/>
            </a:endParaRPr>
          </a:p>
          <a:p>
            <a:pPr>
              <a:lnSpc>
                <a:spcPct val="150000"/>
              </a:lnSpc>
              <a:buFont typeface="Arial"/>
              <a:buChar char="•"/>
            </a:pPr>
            <a:r>
              <a:rPr lang="vi-VN" altLang="en-US" sz="2800">
                <a:latin typeface="Lato" panose="020f0502020204030203" charset="0"/>
                <a:cs typeface="Lato" panose="020f0502020204030203" charset="0"/>
              </a:rPr>
              <a:t> </a:t>
            </a:r>
            <a:r>
              <a:rPr lang="en-US" altLang="en-US" sz="2800">
                <a:latin typeface="Lato" panose="020f0502020204030203" charset="0"/>
                <a:cs typeface="Lato" panose="020f0502020204030203" charset="0"/>
              </a:rPr>
              <a:t>Feasible for real classrooms without cloud dependency.</a:t>
            </a:r>
            <a:endParaRPr lang="en-US" altLang="en-US" sz="2800">
              <a:latin typeface="Lato" panose="020f0502020204030203" charset="0"/>
              <a:cs typeface="Lato" panose="020f0502020204030203" charset="0"/>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500"/>
            <a:ext cx="1016635" cy="1016635"/>
          </a:xfrm>
          <a:prstGeom prst="rect">
            <a:avLst/>
          </a:prstGeom>
        </p:spPr>
      </p:pic>
      <p:cxnSp>
        <p:nvCxnSpPr>
          <p:cNvPr id="5" name="Straight Connector 4"/>
          <p:cNvCxnSpPr/>
          <p:nvPr/>
        </p:nvCxnSpPr>
        <p:spPr>
          <a:xfrm>
            <a:off x="0" y="1028700"/>
            <a:ext cx="18289905"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40"/>
            <a:ext cx="10364470" cy="706755"/>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vi-VN" altLang="en-US" sz="2000" b="1">
                <a:solidFill>
                  <a:schemeClr val="tx2"/>
                </a:solidFill>
                <a:latin typeface="Arial" panose="020b0604020202090204" pitchFamily="34" charset="0"/>
                <a:cs typeface="Arial" panose="020b0604020202090204" pitchFamily="34" charset="0"/>
              </a:rPr>
              <a:t>11</a:t>
            </a:r>
            <a:endParaRPr lang="vi-VN" altLang="en-US" sz="2000" b="1">
              <a:solidFill>
                <a:schemeClr val="tx2"/>
              </a:solidFill>
              <a:latin typeface="Arial" panose="020b0604020202090204" pitchFamily="34" charset="0"/>
              <a:cs typeface="Arial" panose="020b0604020202090204" pitchFamily="34" charset="0"/>
            </a:endParaRPr>
          </a:p>
        </p:txBody>
      </p:sp>
      <p:sp>
        <p:nvSpPr>
          <p:cNvPr id="38" name="Rectangle 37"/>
          <p:cNvSpPr/>
          <p:nvPr/>
        </p:nvSpPr>
        <p:spPr>
          <a:xfrm>
            <a:off x="-21590" y="-34925"/>
            <a:ext cx="18312130"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8600" y="147320"/>
            <a:ext cx="16846550" cy="706755"/>
          </a:xfrm>
          <a:prstGeom prst="rect">
            <a:avLst/>
          </a:prstGeom>
          <a:noFill/>
        </p:spPr>
        <p:txBody>
          <a:bodyPr wrap="square">
            <a:spAutoFit/>
          </a:bodyPr>
          <a:lstStyle/>
          <a:p>
            <a:r>
              <a:rPr lang="vi-VN" altLang="en-US" sz="4000" b="1">
                <a:solidFill>
                  <a:schemeClr val="bg1"/>
                </a:solidFill>
                <a:latin typeface="Lato" panose="020f0502020204030203" charset="0"/>
                <a:cs typeface="Lato" panose="020f0502020204030203" charset="0"/>
              </a:rPr>
              <a:t>CONCLUSIONS AND FUTURE WORKS</a:t>
            </a:r>
            <a:endParaRPr lang="vi-VN" altLang="en-US" sz="4000" b="1">
              <a:solidFill>
                <a:schemeClr val="bg1"/>
              </a:solidFill>
              <a:latin typeface="Lato" panose="020f0502020204030203" charset="0"/>
              <a:cs typeface="Lato" panose="020f0502020204030203" charset="0"/>
            </a:endParaRPr>
          </a:p>
        </p:txBody>
      </p:sp>
      <p:cxnSp>
        <p:nvCxnSpPr>
          <p:cNvPr id="42" name="Straight Connector 41"/>
          <p:cNvCxnSpPr/>
          <p:nvPr/>
        </p:nvCxnSpPr>
        <p:spPr>
          <a:xfrm>
            <a:off x="1655734" y="9778987"/>
            <a:ext cx="1630362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sp>
        <p:nvSpPr>
          <p:cNvPr id="4" name="Text Box 3"/>
          <p:cNvSpPr txBox="1"/>
          <p:nvPr/>
        </p:nvSpPr>
        <p:spPr>
          <a:xfrm>
            <a:off x="476885" y="1562100"/>
            <a:ext cx="16349980" cy="6672580"/>
          </a:xfrm>
          <a:prstGeom prst="rect">
            <a:avLst/>
          </a:prstGeom>
        </p:spPr>
        <p:txBody>
          <a:bodyPr wrap="square">
            <a:spAutoFit/>
          </a:bodyPr>
          <a:lstStyle/>
          <a:p>
            <a:pPr indent="0">
              <a:spcAft>
                <a:spcPct val="60000"/>
              </a:spcAft>
              <a:buFont typeface="Wingdings" panose="05000000000000000000" charset="0"/>
              <a:buNone/>
            </a:pPr>
            <a:r>
              <a:rPr sz="3200" b="1">
                <a:latin typeface="Lato" panose="020f0502020204030203" charset="0"/>
                <a:cs typeface="Lato" panose="020f0502020204030203" charset="0"/>
              </a:rPr>
              <a:t>Conclusions</a:t>
            </a:r>
            <a:endParaRPr sz="3200" b="1">
              <a:latin typeface="Lato" charset="0"/>
              <a:cs typeface="Lato" charset="0"/>
            </a:endParaRPr>
          </a:p>
          <a:p>
            <a:pPr marL="457200" indent="-457200">
              <a:buFont typeface="Wingdings" panose="05000000000000000000" charset="0"/>
              <a:buChar char=""/>
            </a:pPr>
            <a:r>
              <a:rPr sz="2800">
                <a:latin typeface="Lato" panose="020f0502020204030203" charset="0"/>
                <a:cs typeface="Lato" panose="020f0502020204030203" charset="0"/>
              </a:rPr>
              <a:t>Introduced the T-Students FITDNU dataset: real Vietnamese university classrooms with a single fixed camera.</a:t>
            </a:r>
            <a:endParaRPr sz="2800">
              <a:latin typeface="Lato" panose="020f0502020204030203" charset="0"/>
              <a:cs typeface="Lato" panose="020f0502020204030203" charset="0"/>
            </a:endParaRPr>
          </a:p>
          <a:p>
            <a:pPr marL="457200" indent="-457200">
              <a:buFont typeface="Wingdings" panose="05000000000000000000" charset="0"/>
              <a:buChar char=""/>
            </a:pPr>
            <a:r>
              <a:rPr sz="2800">
                <a:latin typeface="Lato" panose="020f0502020204030203" charset="0"/>
                <a:cs typeface="Lato" panose="020f0502020204030203" charset="0"/>
              </a:rPr>
              <a:t>9 annotated categories created via a semi-automated labeling process.</a:t>
            </a:r>
            <a:endParaRPr sz="2800">
              <a:latin typeface="Lato" panose="020f0502020204030203" charset="0"/>
              <a:cs typeface="Lato" panose="020f0502020204030203" charset="0"/>
            </a:endParaRPr>
          </a:p>
          <a:p>
            <a:pPr marL="457200" indent="-457200">
              <a:buFont typeface="Wingdings" panose="05000000000000000000" charset="0"/>
              <a:buChar char=""/>
            </a:pPr>
            <a:r>
              <a:rPr sz="2800">
                <a:latin typeface="Lato" panose="020f0502020204030203" charset="0"/>
                <a:cs typeface="Lato" panose="020f0502020204030203" charset="0"/>
              </a:rPr>
              <a:t>Among three YOLO models, YOLOv8l performed best, especially for subtle and small-scale behaviors.</a:t>
            </a:r>
            <a:endParaRPr sz="2800">
              <a:latin typeface="Lato" panose="020f0502020204030203" charset="0"/>
              <a:cs typeface="Lato" panose="020f0502020204030203" charset="0"/>
            </a:endParaRPr>
          </a:p>
          <a:p>
            <a:pPr marL="457200" indent="-457200">
              <a:buFont typeface="Wingdings" panose="05000000000000000000" charset="0"/>
              <a:buChar char=""/>
            </a:pPr>
            <a:r>
              <a:rPr sz="2800">
                <a:latin typeface="Lato" panose="020f0502020204030203" charset="0"/>
                <a:cs typeface="Lato" panose="020f0502020204030203" charset="0"/>
              </a:rPr>
              <a:t>Occluded actions</a:t>
            </a:r>
            <a:r>
              <a:rPr lang="vi-VN" sz="2800">
                <a:latin typeface="Lato" panose="020f0502020204030203" charset="0"/>
                <a:cs typeface="Lato" panose="020f0502020204030203" charset="0"/>
              </a:rPr>
              <a:t> </a:t>
            </a:r>
            <a:r>
              <a:rPr sz="2800">
                <a:latin typeface="Lato" panose="020f0502020204030203" charset="0"/>
                <a:cs typeface="Lato" panose="020f0502020204030203" charset="0"/>
              </a:rPr>
              <a:t>remain challenging.</a:t>
            </a:r>
            <a:endParaRPr sz="2800">
              <a:latin typeface="Lato" panose="020f0502020204030203" charset="0"/>
              <a:cs typeface="Lato" panose="020f0502020204030203" charset="0"/>
            </a:endParaRPr>
          </a:p>
          <a:p>
            <a:pPr marL="457200" indent="-457200">
              <a:buFont typeface="Wingdings" panose="05000000000000000000" charset="0"/>
              <a:buChar char=""/>
            </a:pPr>
            <a:endParaRPr sz="2800">
              <a:latin typeface="Lato" panose="020f0502020204030203" charset="0"/>
              <a:cs typeface="Lato" panose="020f0502020204030203" charset="0"/>
            </a:endParaRPr>
          </a:p>
          <a:p>
            <a:pPr indent="0">
              <a:spcAft>
                <a:spcPct val="60000"/>
              </a:spcAft>
              <a:buFont typeface="Wingdings" panose="05000000000000000000" charset="0"/>
              <a:buNone/>
            </a:pPr>
            <a:r>
              <a:rPr sz="3200" b="1">
                <a:latin typeface="Lato" panose="020f0502020204030203" charset="0"/>
                <a:cs typeface="Lato" panose="020f0502020204030203" charset="0"/>
              </a:rPr>
              <a:t>Future Works</a:t>
            </a:r>
            <a:endParaRPr sz="3200" b="1">
              <a:latin typeface="Lato" panose="020f0502020204030203" charset="0"/>
              <a:cs typeface="Lato" panose="020f0502020204030203" charset="0"/>
            </a:endParaRPr>
          </a:p>
          <a:p>
            <a:pPr marL="457200" indent="-457200">
              <a:buFont typeface="Wingdings" panose="05000000000000000000" charset="0"/>
              <a:buChar char=""/>
            </a:pPr>
            <a:r>
              <a:rPr sz="2800">
                <a:latin typeface="Lato" panose="020f0502020204030203" charset="0"/>
                <a:cs typeface="Lato" panose="020f0502020204030203" charset="0"/>
              </a:rPr>
              <a:t>Expand the dataset to more diverse classroom settings.</a:t>
            </a:r>
            <a:endParaRPr sz="2800">
              <a:latin typeface="Lato" panose="020f0502020204030203" charset="0"/>
              <a:cs typeface="Lato" panose="020f0502020204030203" charset="0"/>
            </a:endParaRPr>
          </a:p>
          <a:p>
            <a:pPr marL="457200" indent="-457200">
              <a:buFont typeface="Wingdings" panose="05000000000000000000" charset="0"/>
              <a:buChar char=""/>
            </a:pPr>
            <a:r>
              <a:rPr sz="2800">
                <a:latin typeface="Lato" panose="020f0502020204030203" charset="0"/>
                <a:cs typeface="Lato" panose="020f0502020204030203" charset="0"/>
              </a:rPr>
              <a:t>Apply Focal Loss to address class imbalance.</a:t>
            </a:r>
            <a:endParaRPr sz="2800">
              <a:latin typeface="Lato" panose="020f0502020204030203" charset="0"/>
              <a:cs typeface="Lato" panose="020f0502020204030203" charset="0"/>
            </a:endParaRPr>
          </a:p>
          <a:p>
            <a:pPr marL="457200" indent="-457200">
              <a:buFont typeface="Wingdings" panose="05000000000000000000" charset="0"/>
              <a:buChar char=""/>
            </a:pPr>
            <a:r>
              <a:rPr sz="2800">
                <a:latin typeface="Lato" panose="020f0502020204030203" charset="0"/>
                <a:cs typeface="Lato" panose="020f0502020204030203" charset="0"/>
              </a:rPr>
              <a:t>Shift from static detection to temporal recognition with sequence-based models for deeper insight into student engagement and smarter classroom monitoring.</a:t>
            </a:r>
            <a:endParaRPr sz="2800">
              <a:latin typeface="Lato" panose="020f0502020204030203" charset="0"/>
              <a:cs typeface="Lato" panose="020f0502020204030203" charset="0"/>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500"/>
            <a:ext cx="1016635" cy="1016635"/>
          </a:xfrm>
          <a:prstGeom prst="rect">
            <a:avLst/>
          </a:prstGeom>
        </p:spPr>
      </p:pic>
      <p:cxnSp>
        <p:nvCxnSpPr>
          <p:cNvPr id="5" name="Straight Connector 4"/>
          <p:cNvCxnSpPr/>
          <p:nvPr/>
        </p:nvCxnSpPr>
        <p:spPr>
          <a:xfrm>
            <a:off x="0" y="1028700"/>
            <a:ext cx="18289905"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40"/>
            <a:ext cx="10364470" cy="706755"/>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vi-VN" altLang="en-US" sz="2000" b="1">
                <a:solidFill>
                  <a:schemeClr val="tx2"/>
                </a:solidFill>
                <a:latin typeface="Arial" panose="020b0604020202090204" pitchFamily="34" charset="0"/>
                <a:cs typeface="Arial" panose="020b0604020202090204" pitchFamily="34" charset="0"/>
              </a:rPr>
              <a:t>12</a:t>
            </a:r>
            <a:endParaRPr lang="vi-VN" altLang="en-US" sz="2000" b="1">
              <a:solidFill>
                <a:schemeClr val="tx2"/>
              </a:solidFill>
              <a:latin typeface="Arial" panose="020b0604020202090204" pitchFamily="34" charset="0"/>
              <a:cs typeface="Arial" panose="020b0604020202090204" pitchFamily="34" charset="0"/>
            </a:endParaRPr>
          </a:p>
        </p:txBody>
      </p:sp>
      <p:sp>
        <p:nvSpPr>
          <p:cNvPr id="38" name="Rectangle 37"/>
          <p:cNvSpPr/>
          <p:nvPr/>
        </p:nvSpPr>
        <p:spPr>
          <a:xfrm>
            <a:off x="-21590" y="-34925"/>
            <a:ext cx="18312130"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8600" y="147320"/>
            <a:ext cx="16846550" cy="706755"/>
          </a:xfrm>
          <a:prstGeom prst="rect">
            <a:avLst/>
          </a:prstGeom>
          <a:noFill/>
        </p:spPr>
        <p:txBody>
          <a:bodyPr wrap="square">
            <a:spAutoFit/>
          </a:bodyPr>
          <a:lstStyle/>
          <a:p>
            <a:r>
              <a:rPr lang="vi-VN" altLang="en-US" sz="4000" b="1">
                <a:solidFill>
                  <a:schemeClr val="bg1"/>
                </a:solidFill>
                <a:latin typeface="Lato" panose="020f0502020204030203" charset="0"/>
                <a:cs typeface="Lato" panose="020f0502020204030203" charset="0"/>
              </a:rPr>
              <a:t>REFRENCES</a:t>
            </a:r>
            <a:endParaRPr lang="vi-VN" altLang="en-US" sz="4000" b="1">
              <a:solidFill>
                <a:schemeClr val="bg1"/>
              </a:solidFill>
              <a:latin typeface="Lato" panose="020f0502020204030203" charset="0"/>
              <a:cs typeface="Lato" panose="020f0502020204030203" charset="0"/>
            </a:endParaRPr>
          </a:p>
        </p:txBody>
      </p:sp>
      <p:cxnSp>
        <p:nvCxnSpPr>
          <p:cNvPr id="42" name="Straight Connector 41"/>
          <p:cNvCxnSpPr/>
          <p:nvPr/>
        </p:nvCxnSpPr>
        <p:spPr>
          <a:xfrm>
            <a:off x="1655734" y="9778987"/>
            <a:ext cx="1630362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381000" y="1333500"/>
            <a:ext cx="17340580" cy="9140190"/>
          </a:xfrm>
          <a:prstGeom prst="rect">
            <a:avLst/>
          </a:prstGeom>
          <a:noFill/>
        </p:spPr>
        <p:txBody>
          <a:bodyPr wrap="square" rtlCol="0">
            <a:spAutoFit/>
          </a:bodyPr>
          <a:lstStyle/>
          <a:p>
            <a:r>
              <a:rPr lang="en-US" altLang="en-US" sz="2400">
                <a:latin typeface="Lato" panose="020f0502020204030203" charset="0"/>
                <a:cs typeface="Lato" panose="020f0502020204030203" charset="0"/>
              </a:rPr>
              <a:t>[1]. Fang, Chiung-Yao, et al. "Student gesture recognition system in classroom 2.0." 14th IASTED International Conference on Computers and Advanced Technology in Education, CATE. Vol. 2011. 2011.</a:t>
            </a:r>
            <a:endParaRPr lang="en-US" altLang="en-US" sz="2400">
              <a:latin typeface="Lato" charset="0"/>
              <a:cs typeface="Lato" charset="0"/>
            </a:endParaRPr>
          </a:p>
          <a:p>
            <a:r>
              <a:rPr lang="en-US" altLang="en-US" sz="2400">
                <a:latin typeface="Lato" panose="020f0502020204030203" charset="0"/>
                <a:cs typeface="Lato" panose="020f0502020204030203" charset="0"/>
              </a:rPr>
              <a:t>[2]. Fu, Rong, et al. "Learning behavior analysis in classroom based on deep learning." 2019 Tenth International Conference on Intelligent Control and Information Processing (ICICIP). IEEE, 2019.</a:t>
            </a:r>
            <a:endParaRPr lang="en-US" altLang="en-US" sz="2400">
              <a:latin typeface="Lato" panose="020f0502020204030203" charset="0"/>
              <a:cs typeface="Lato" panose="020f0502020204030203" charset="0"/>
            </a:endParaRPr>
          </a:p>
          <a:p>
            <a:r>
              <a:rPr lang="en-US" altLang="en-US" sz="2400">
                <a:latin typeface="Lato" panose="020f0502020204030203" charset="0"/>
                <a:cs typeface="Lato" panose="020f0502020204030203" charset="0"/>
              </a:rPr>
              <a:t>[3]. Zheng, Rui, Fei Jiang, and Ruimin Shen. "Intelligent student behavior analysis system for real classrooms." ICASSP 2020-2020 IEEE International Conference on Acoustics, Speech and Signal Processing (ICASSP). IEEE, 2020.</a:t>
            </a:r>
            <a:endParaRPr lang="en-US" altLang="en-US" sz="2400">
              <a:latin typeface="Lato" panose="020f0502020204030203" charset="0"/>
              <a:cs typeface="Lato" panose="020f0502020204030203" charset="0"/>
            </a:endParaRPr>
          </a:p>
          <a:p>
            <a:r>
              <a:rPr lang="en-US" altLang="en-US" sz="2400">
                <a:latin typeface="Lato" panose="020f0502020204030203" charset="0"/>
                <a:cs typeface="Lato" panose="020f0502020204030203" charset="0"/>
              </a:rPr>
              <a:t>[4]. Abdallah, Taoufik Ben, Islam Elleuch, and Radhouane Guermazi. "Student behavior recognition in classroom using deep transfer learning with VGG-16." Procedia Computer Science 192 (2021): 951-960.</a:t>
            </a:r>
            <a:endParaRPr lang="en-US" altLang="en-US" sz="2400">
              <a:latin typeface="Lato" panose="020f0502020204030203" charset="0"/>
              <a:cs typeface="Lato" panose="020f0502020204030203" charset="0"/>
            </a:endParaRPr>
          </a:p>
          <a:p>
            <a:r>
              <a:rPr lang="en-US" altLang="en-US" sz="2400">
                <a:latin typeface="Lato" panose="020f0502020204030203" charset="0"/>
                <a:cs typeface="Lato" panose="020f0502020204030203" charset="0"/>
              </a:rPr>
              <a:t>[5]. Tang, Longyu, et al. "Classroom behavior detection based on improved YOLOv5 algorithm combining multi-scale feature fusion and attention mechanism." Applied Sciences 12.13 (2022): 6790.</a:t>
            </a:r>
            <a:endParaRPr lang="en-US" altLang="en-US" sz="2400">
              <a:latin typeface="Lato" panose="020f0502020204030203" charset="0"/>
              <a:cs typeface="Lato" panose="020f0502020204030203" charset="0"/>
            </a:endParaRPr>
          </a:p>
          <a:p>
            <a:r>
              <a:rPr lang="en-US" altLang="en-US" sz="2400">
                <a:latin typeface="Lato" panose="020f0502020204030203" charset="0"/>
                <a:cs typeface="Lato" panose="020f0502020204030203" charset="0"/>
              </a:rPr>
              <a:t>[6]. Nazaruddin, Mohamad Nazmi Zharfan, et al. "Utilising the YOLOv3 Algorithm for the Student Posture Recognition System in Classroom Settings." 2023 IEEE 8th International Conference on Recent Advances and Innovations in Engineering (ICRAIE). IEEE, 2023.</a:t>
            </a:r>
            <a:endParaRPr lang="en-US" altLang="en-US" sz="2400">
              <a:latin typeface="Lato" panose="020f0502020204030203" charset="0"/>
              <a:cs typeface="Lato" panose="020f0502020204030203" charset="0"/>
            </a:endParaRPr>
          </a:p>
          <a:p>
            <a:r>
              <a:rPr lang="en-US" altLang="en-US" sz="2400">
                <a:latin typeface="Lato" panose="020f0502020204030203" charset="0"/>
                <a:cs typeface="Lato" panose="020f0502020204030203" charset="0"/>
              </a:rPr>
              <a:t>[7]. Jia, Qingzheng, and Jialiang He. "Student behavior recognition in classroom based on deep learning." Applied Sciences 14.17 (2024): 7981.</a:t>
            </a:r>
            <a:endParaRPr lang="en-US" altLang="en-US" sz="2400">
              <a:latin typeface="Lato" panose="020f0502020204030203" charset="0"/>
              <a:cs typeface="Lato" panose="020f0502020204030203" charset="0"/>
            </a:endParaRPr>
          </a:p>
          <a:p>
            <a:r>
              <a:rPr lang="en-US" altLang="en-US" sz="2400">
                <a:latin typeface="Lato" panose="020f0502020204030203" charset="0"/>
                <a:cs typeface="Lato" panose="020f0502020204030203" charset="0"/>
              </a:rPr>
              <a:t>[8]. Han, Lisu, et al. "A WAD-YOLOv8-based method for classroom student behavior detection." Scientific Reports 15.1 (2025): 9655.</a:t>
            </a:r>
            <a:endParaRPr lang="en-US" altLang="en-US" sz="2400">
              <a:latin typeface="Lato" panose="020f0502020204030203" charset="0"/>
              <a:cs typeface="Lato" panose="020f0502020204030203" charset="0"/>
            </a:endParaRPr>
          </a:p>
          <a:p>
            <a:r>
              <a:rPr lang="en-US" altLang="en-US" sz="2400">
                <a:latin typeface="Lato" panose="020f0502020204030203" charset="0"/>
                <a:cs typeface="Lato" panose="020f0502020204030203" charset="0"/>
                <a:sym typeface="+mn-ea"/>
              </a:rPr>
              <a:t>[9]. Liang, Weiqiang, et al. "A YOLO-based behavior detection and analysis system for smart classrooms." International Conference on Remote Sensing, Mapping, and Image Processing (RSMIP 2025). Vol. 13650. SPIE, 2025.</a:t>
            </a:r>
            <a:endParaRPr lang="en-US" altLang="en-US" sz="2400">
              <a:latin typeface="Lato" panose="020f0502020204030203" charset="0"/>
              <a:cs typeface="Lato" panose="020f0502020204030203" charset="0"/>
            </a:endParaRPr>
          </a:p>
          <a:p>
            <a:r>
              <a:rPr lang="en-US" altLang="en-US" sz="2400">
                <a:latin typeface="Lato" panose="020f0502020204030203" charset="0"/>
                <a:cs typeface="Lato" panose="020f0502020204030203" charset="0"/>
                <a:sym typeface="+mn-ea"/>
              </a:rPr>
              <a:t>[10]. Peng, Shuyun, et al. "YOLO-CBD: Classroom Behavior Detection Method Based on Behavior Feature Extraction and Aggregation." Sensors 25.10 (2025): 3073.</a:t>
            </a:r>
            <a:endParaRPr lang="en-US" altLang="en-US" sz="2400">
              <a:latin typeface="Lato" panose="020f0502020204030203" charset="0"/>
              <a:cs typeface="Lato" panose="020f0502020204030203" charset="0"/>
            </a:endParaRPr>
          </a:p>
          <a:p>
            <a:endParaRPr lang="en-US" altLang="en-US" sz="2800">
              <a:latin typeface="Lato" panose="020f0502020204030203" charset="0"/>
              <a:cs typeface="Lato" panose="020f0502020204030203" charset="0"/>
            </a:endParaRPr>
          </a:p>
          <a:p>
            <a:endParaRPr lang="en-US" altLang="en-US" sz="2800">
              <a:latin typeface="Lato" panose="020f0502020204030203" charset="0"/>
              <a:cs typeface="Lato" panose="020f0502020204030203" charset="0"/>
            </a:endParaRPr>
          </a:p>
          <a:p>
            <a:endParaRPr lang="en-US" altLang="en-US" sz="2800">
              <a:latin typeface="Lato" panose="020f0502020204030203" charset="0"/>
              <a:cs typeface="Lato" panose="020f0502020204030203" charset="0"/>
            </a:endParaRPr>
          </a:p>
        </p:txBody>
      </p:sp>
      <p:graphicFrame>
        <p:nvGraphicFramePr>
          <p:cNvPr id="6" name="Table 5"/>
          <p:cNvGraphicFramePr>
            <a:graphicFrameLocks noGrp="1"/>
          </p:cNvGraphicFramePr>
          <p:nvPr/>
        </p:nvGraphicFramePr>
        <p:xfrm>
          <a:off x="1280160" y="4772660"/>
          <a:ext cx="15727680" cy="742948"/>
        </p:xfrm>
        <a:graphic>
          <a:graphicData uri="http://schemas.openxmlformats.org/drawingml/2006/table">
            <a:tbl>
              <a:tblPr/>
              <a:tblGrid>
                <a:gridCol w="15727680"/>
              </a:tblGrid>
              <a:tr h="0">
                <a:tc>
                  <a:txBody>
                    <a:bodyPr vert="horz" wrap="square"/>
                    <a:lstStyle/>
                    <a:p>
                      <a:pPr marL="0" indent="0" fontAlgn="t">
                        <a:spcBef>
                          <a:spcPct val="0"/>
                        </a:spcBef>
                        <a:spcAft>
                          <a:spcPct val="0"/>
                        </a:spcAft>
                      </a:pPr>
                      <a:endParaRPr sz="1100" b="0" i="0">
                        <a:solidFill>
                          <a:srgbClr val="222222"/>
                        </a:solidFill>
                        <a:latin typeface="Arial"/>
                        <a:ea typeface="Arial"/>
                      </a:endParaRPr>
                    </a:p>
                  </a:txBody>
                  <a:tcPr marL="0" marR="0" marT="101917" marB="101917">
                    <a:lnL>
                      <a:noFill/>
                    </a:lnL>
                    <a:lnR>
                      <a:noFill/>
                    </a:lnR>
                    <a:lnT>
                      <a:noFill/>
                    </a:lnT>
                    <a:lnB>
                      <a:noFill/>
                    </a:lnB>
                    <a:noFill/>
                  </a:tcPr>
                </a:tc>
              </a:tr>
              <a:tr h="0">
                <a:tc>
                  <a:txBody>
                    <a:bodyPr vert="horz" wrap="square"/>
                    <a:lstStyle/>
                    <a:p>
                      <a:pPr marL="0" indent="0" fontAlgn="t"/>
                      <a:endParaRPr sz="1100" b="0" i="0">
                        <a:solidFill>
                          <a:srgbClr val="222222"/>
                        </a:solidFill>
                        <a:latin typeface="Arial"/>
                        <a:ea typeface="Arial"/>
                      </a:endParaRPr>
                    </a:p>
                  </a:txBody>
                  <a:tcPr marL="0" marR="0" marT="101917" marB="101917">
                    <a:lnL>
                      <a:noFill/>
                    </a:lnL>
                    <a:lnR>
                      <a:noFill/>
                    </a:lnR>
                    <a:lnT>
                      <a:noFill/>
                    </a:lnT>
                    <a:lnB>
                      <a:noFill/>
                    </a:lnB>
                    <a:noFill/>
                  </a:tcPr>
                </a:tc>
              </a:tr>
            </a:tbl>
          </a:graphicData>
        </a:graphic>
      </p:graphicFrame>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1F0492"/>
        </a:solidFill>
        <a:effectLst/>
      </p:bgPr>
    </p:bg>
    <p:spTree>
      <p:nvGrpSpPr>
        <p:cNvPr id="1" name=""/>
        <p:cNvGrpSpPr/>
        <p:nvPr/>
      </p:nvGrpSpPr>
      <p:grpSpPr>
        <a:xfrm>
          <a:off x="0" y="0"/>
          <a:ext cx="0" cy="0"/>
        </a:xfrm>
      </p:grpSpPr>
      <p:sp>
        <p:nvSpPr>
          <p:cNvPr id="4" name="Freeform 3"/>
          <p:cNvSpPr/>
          <p:nvPr/>
        </p:nvSpPr>
        <p:spPr>
          <a:xfrm>
            <a:off x="4799061" y="5905500"/>
            <a:ext cx="8689877" cy="2324100"/>
          </a:xfrm>
          <a:custGeom>
            <a:rect l="l" t="t" r="r" b="b"/>
            <a:pathLst>
              <a:path w="7315200" h="2061555">
                <a:moveTo>
                  <a:pt x="0" y="0"/>
                </a:moveTo>
                <a:lnTo>
                  <a:pt x="7315200" y="0"/>
                </a:lnTo>
                <a:lnTo>
                  <a:pt x="7315200" y="2061556"/>
                </a:lnTo>
                <a:lnTo>
                  <a:pt x="0" y="2061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00"/>
            <a:endParaRPr lang="en-US" sz="1200">
              <a:solidFill>
                <a:prstClr val="black"/>
              </a:solidFill>
              <a:latin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838200"/>
            <a:ext cx="4762500" cy="47625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324"/>
            <a:ext cx="1016355" cy="1016354"/>
          </a:xfrm>
          <a:prstGeom prst="rect">
            <a:avLst/>
          </a:prstGeom>
        </p:spPr>
      </p:pic>
      <p:cxnSp>
        <p:nvCxnSpPr>
          <p:cNvPr id="5" name="Straight Connector 4"/>
          <p:cNvCxnSpPr/>
          <p:nvPr/>
        </p:nvCxnSpPr>
        <p:spPr>
          <a:xfrm>
            <a:off x="0" y="1028700"/>
            <a:ext cx="18288000"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33"/>
            <a:ext cx="10363200" cy="707886"/>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itchFamily="34" charset="0"/>
              <a:cs typeface="Arial"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en-US" sz="2000" b="1">
                <a:solidFill>
                  <a:schemeClr val="tx2"/>
                </a:solidFill>
                <a:latin typeface="Arial" panose="020b0604020202090204" pitchFamily="34" charset="0"/>
                <a:cs typeface="Arial" panose="020b0604020202090204" pitchFamily="34" charset="0"/>
              </a:rPr>
              <a:t>1</a:t>
            </a:r>
            <a:endParaRPr lang="en-US" sz="2000" b="1">
              <a:solidFill>
                <a:schemeClr val="tx2"/>
              </a:solidFill>
              <a:latin typeface="Arial" pitchFamily="34" charset="0"/>
              <a:cs typeface="Arial" pitchFamily="34" charset="0"/>
            </a:endParaRPr>
          </a:p>
        </p:txBody>
      </p:sp>
      <p:sp>
        <p:nvSpPr>
          <p:cNvPr id="32" name="AutoShape 2"/>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5000">
              <a:latin typeface="Lato" charset="0"/>
              <a:cs typeface="Lato" charset="0"/>
            </a:endParaRPr>
          </a:p>
        </p:txBody>
      </p:sp>
      <p:sp>
        <p:nvSpPr>
          <p:cNvPr id="38" name="Rectangle 37"/>
          <p:cNvSpPr/>
          <p:nvPr/>
        </p:nvSpPr>
        <p:spPr>
          <a:xfrm>
            <a:off x="-21772" y="-35037"/>
            <a:ext cx="18309771"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1655734" y="9778987"/>
            <a:ext cx="1630258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1066800" y="1562100"/>
            <a:ext cx="6934200" cy="915035"/>
          </a:xfrm>
          <a:prstGeom prst="roundRect">
            <a:avLst/>
          </a:prstGeom>
          <a:solidFill>
            <a:schemeClr val="bg1"/>
          </a:solidFill>
          <a:ln>
            <a:solidFill>
              <a:schemeClr val="tx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vi-VN" altLang="en-US" sz="5000" b="1">
              <a:solidFill>
                <a:schemeClr val="tx1"/>
              </a:solidFill>
              <a:latin typeface="Lato" charset="0"/>
              <a:cs typeface="Lato" charset="0"/>
              <a:sym typeface="+mn-ea"/>
            </a:endParaRPr>
          </a:p>
          <a:p>
            <a:pPr algn="l"/>
            <a:r>
              <a:rPr lang="vi-VN" altLang="en-US" sz="5000" b="1">
                <a:solidFill>
                  <a:schemeClr val="tx1"/>
                </a:solidFill>
                <a:latin typeface="Lato" panose="020f0502020204030203" charset="0"/>
                <a:cs typeface="Lato" panose="020f0502020204030203" charset="0"/>
                <a:sym typeface="+mn-ea"/>
              </a:rPr>
              <a:t>1. I</a:t>
            </a:r>
            <a:r>
              <a:rPr lang="en-US" altLang="en-US" sz="5000" b="1">
                <a:solidFill>
                  <a:schemeClr val="tx1"/>
                </a:solidFill>
                <a:latin typeface="Lato" panose="020f0502020204030203" charset="0"/>
                <a:cs typeface="Lato" panose="020f0502020204030203" charset="0"/>
              </a:rPr>
              <a:t>NTRODUCTION</a:t>
            </a:r>
            <a:endParaRPr lang="en-US" altLang="en-US" sz="5000" b="1">
              <a:solidFill>
                <a:schemeClr val="tx1"/>
              </a:solidFill>
              <a:latin typeface="Lato" charset="0"/>
              <a:cs typeface="Lato" charset="0"/>
            </a:endParaRPr>
          </a:p>
          <a:p>
            <a:pPr algn="l"/>
            <a:endParaRPr lang="en-US" sz="5000" b="1">
              <a:latin typeface="Lato" charset="0"/>
              <a:cs typeface="Lato" charset="0"/>
            </a:endParaRPr>
          </a:p>
        </p:txBody>
      </p:sp>
      <p:sp>
        <p:nvSpPr>
          <p:cNvPr id="30" name="Rounded Rectangle 29"/>
          <p:cNvSpPr/>
          <p:nvPr/>
        </p:nvSpPr>
        <p:spPr>
          <a:xfrm>
            <a:off x="1066800" y="3390900"/>
            <a:ext cx="7569200" cy="915035"/>
          </a:xfrm>
          <a:prstGeom prst="roundRect">
            <a:avLst/>
          </a:prstGeom>
          <a:solidFill>
            <a:schemeClr val="bg1"/>
          </a:solidFill>
          <a:ln>
            <a:solidFill>
              <a:schemeClr val="tx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vi-VN" altLang="en-US" sz="5000" b="1">
              <a:solidFill>
                <a:schemeClr val="tx1"/>
              </a:solidFill>
              <a:latin typeface="Lato" panose="020f0502020204030203" charset="0"/>
              <a:cs typeface="Lato" panose="020f0502020204030203" charset="0"/>
              <a:sym typeface="+mn-ea"/>
            </a:endParaRPr>
          </a:p>
          <a:p>
            <a:pPr algn="l"/>
            <a:r>
              <a:rPr lang="vi-VN" altLang="en-US" sz="5000" b="1">
                <a:solidFill>
                  <a:schemeClr val="tx1"/>
                </a:solidFill>
                <a:latin typeface="Lato" panose="020f0502020204030203" charset="0"/>
                <a:cs typeface="Lato" panose="020f0502020204030203" charset="0"/>
                <a:sym typeface="+mn-ea"/>
              </a:rPr>
              <a:t>2. </a:t>
            </a:r>
            <a:r>
              <a:rPr lang="en-US" altLang="en-US" sz="5000" b="1">
                <a:solidFill>
                  <a:schemeClr val="tx1"/>
                </a:solidFill>
                <a:latin typeface="Lato" panose="020f0502020204030203" charset="0"/>
                <a:cs typeface="Lato" panose="020f0502020204030203" charset="0"/>
              </a:rPr>
              <a:t>RELATED WORK</a:t>
            </a:r>
            <a:r>
              <a:rPr lang="vi-VN" altLang="en-US" sz="5000" b="1">
                <a:solidFill>
                  <a:schemeClr val="tx1"/>
                </a:solidFill>
                <a:latin typeface="Lato" panose="020f0502020204030203" charset="0"/>
                <a:cs typeface="Lato" panose="020f0502020204030203" charset="0"/>
              </a:rPr>
              <a:t>S</a:t>
            </a:r>
            <a:endParaRPr lang="en-US" altLang="en-US" sz="5000" b="1">
              <a:solidFill>
                <a:schemeClr val="tx1"/>
              </a:solidFill>
              <a:latin typeface="Lato" panose="020f0502020204030203" charset="0"/>
              <a:cs typeface="Lato" panose="020f0502020204030203" charset="0"/>
            </a:endParaRPr>
          </a:p>
          <a:p>
            <a:pPr algn="l"/>
            <a:endParaRPr lang="en-US" sz="5000" b="1">
              <a:latin typeface="Lato" panose="020f0502020204030203" charset="0"/>
              <a:cs typeface="Lato" panose="020f0502020204030203" charset="0"/>
            </a:endParaRPr>
          </a:p>
        </p:txBody>
      </p:sp>
      <p:sp>
        <p:nvSpPr>
          <p:cNvPr id="31" name="Rounded Rectangle 30"/>
          <p:cNvSpPr/>
          <p:nvPr/>
        </p:nvSpPr>
        <p:spPr>
          <a:xfrm>
            <a:off x="1066800" y="5220335"/>
            <a:ext cx="7740650" cy="915035"/>
          </a:xfrm>
          <a:prstGeom prst="roundRect">
            <a:avLst/>
          </a:prstGeom>
          <a:solidFill>
            <a:schemeClr val="bg1"/>
          </a:solidFill>
          <a:ln>
            <a:solidFill>
              <a:schemeClr val="tx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vi-VN" altLang="en-US" sz="5000" b="1">
              <a:solidFill>
                <a:schemeClr val="tx1"/>
              </a:solidFill>
              <a:latin typeface="Lato" panose="020f0502020204030203" charset="0"/>
              <a:cs typeface="Lato" panose="020f0502020204030203" charset="0"/>
              <a:sym typeface="+mn-ea"/>
            </a:endParaRPr>
          </a:p>
          <a:p>
            <a:pPr algn="l"/>
            <a:r>
              <a:rPr lang="vi-VN" altLang="en-US" sz="5000" b="1">
                <a:solidFill>
                  <a:schemeClr val="tx1"/>
                </a:solidFill>
                <a:latin typeface="Lato" panose="020f0502020204030203" charset="0"/>
                <a:cs typeface="Lato" panose="020f0502020204030203" charset="0"/>
                <a:sym typeface="+mn-ea"/>
              </a:rPr>
              <a:t>3. CONTRIBUTIONS</a:t>
            </a:r>
            <a:endParaRPr lang="vi-VN" altLang="en-US" sz="5000" b="1">
              <a:solidFill>
                <a:schemeClr val="tx1"/>
              </a:solidFill>
              <a:latin typeface="Lato" charset="0"/>
              <a:cs typeface="Lato" charset="0"/>
            </a:endParaRPr>
          </a:p>
          <a:p>
            <a:pPr algn="l"/>
            <a:endParaRPr lang="en-US" sz="5000" b="1">
              <a:latin typeface="Lato" panose="020f0502020204030203" charset="0"/>
              <a:cs typeface="Lato" panose="020f0502020204030203" charset="0"/>
            </a:endParaRPr>
          </a:p>
        </p:txBody>
      </p:sp>
      <p:sp>
        <p:nvSpPr>
          <p:cNvPr id="33" name="Rounded Rectangle 32"/>
          <p:cNvSpPr/>
          <p:nvPr/>
        </p:nvSpPr>
        <p:spPr>
          <a:xfrm>
            <a:off x="990600" y="7025640"/>
            <a:ext cx="12621895" cy="948055"/>
          </a:xfrm>
          <a:prstGeom prst="roundRect">
            <a:avLst/>
          </a:prstGeom>
          <a:solidFill>
            <a:schemeClr val="bg1"/>
          </a:solidFill>
          <a:ln>
            <a:solidFill>
              <a:schemeClr val="tx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vi-VN" altLang="en-US" sz="5000" b="1">
                <a:solidFill>
                  <a:schemeClr val="tx1"/>
                </a:solidFill>
                <a:latin typeface="Lato" panose="020f0502020204030203" charset="0"/>
                <a:cs typeface="Lato" panose="020f0502020204030203" charset="0"/>
                <a:sym typeface="+mn-ea"/>
              </a:rPr>
              <a:t>4. CONCLUSIONS AND FUTURE WORKS</a:t>
            </a:r>
            <a:endParaRPr lang="vi-VN" altLang="en-US" sz="5000" b="1">
              <a:solidFill>
                <a:schemeClr val="tx1"/>
              </a:solidFill>
              <a:latin typeface="Lato" panose="020f0502020204030203" charset="0"/>
              <a:cs typeface="Lato" panose="020f0502020204030203" charset="0"/>
              <a:sym typeface="+mn-ea"/>
            </a:endParaRPr>
          </a:p>
        </p:txBody>
      </p:sp>
      <p:sp>
        <p:nvSpPr>
          <p:cNvPr id="41" name="Text Box 40"/>
          <p:cNvSpPr txBox="1"/>
          <p:nvPr/>
        </p:nvSpPr>
        <p:spPr>
          <a:xfrm>
            <a:off x="16821150" y="7115175"/>
            <a:ext cx="6096000" cy="368300"/>
          </a:xfrm>
          <a:prstGeom prst="rect">
            <a:avLst/>
          </a:prstGeom>
          <a:noFill/>
        </p:spPr>
        <p:txBody>
          <a:bodyPr wrap="square" rtlCol="0">
            <a:spAutoFit/>
          </a:bodyPr>
          <a:lstStyle/>
          <a:p>
            <a:endParaRPr lang="en-US"/>
          </a:p>
        </p:txBody>
      </p:sp>
      <p:sp>
        <p:nvSpPr>
          <p:cNvPr id="3" name="Text Box 2"/>
          <p:cNvSpPr txBox="1"/>
          <p:nvPr/>
        </p:nvSpPr>
        <p:spPr>
          <a:xfrm>
            <a:off x="381000" y="143510"/>
            <a:ext cx="9144000" cy="706755"/>
          </a:xfrm>
          <a:prstGeom prst="rect">
            <a:avLst/>
          </a:prstGeom>
          <a:noFill/>
        </p:spPr>
        <p:txBody>
          <a:bodyPr wrap="square" rtlCol="0" anchor="t">
            <a:spAutoFit/>
          </a:bodyPr>
          <a:lstStyle/>
          <a:p>
            <a:r>
              <a:rPr lang="vi-VN" altLang="en-US" sz="4000" b="1">
                <a:solidFill>
                  <a:schemeClr val="bg1"/>
                </a:solidFill>
                <a:latin typeface="Lato" panose="020f0502020204030203" charset="0"/>
                <a:cs typeface="Lato" panose="020f0502020204030203" charset="0"/>
                <a:sym typeface="+mn-ea"/>
              </a:rPr>
              <a:t>CONTENTS</a:t>
            </a:r>
            <a:endParaRPr lang="vi-VN" altLang="en-US" sz="4000" b="1">
              <a:solidFill>
                <a:schemeClr val="bg1"/>
              </a:solidFill>
              <a:latin typeface="Lato" charset="0"/>
              <a:cs typeface="Lato" charset="0"/>
              <a:sym typeface="+mn-ea"/>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cxnSp>
        <p:nvCxnSpPr>
          <p:cNvPr id="5" name="Straight Connector 4"/>
          <p:cNvCxnSpPr/>
          <p:nvPr/>
        </p:nvCxnSpPr>
        <p:spPr>
          <a:xfrm>
            <a:off x="0" y="1028700"/>
            <a:ext cx="18288000"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33"/>
            <a:ext cx="10363200" cy="707886"/>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en-US" sz="2000" b="1">
                <a:solidFill>
                  <a:schemeClr val="tx2"/>
                </a:solidFill>
                <a:latin typeface="Arial" panose="020b0604020202090204" pitchFamily="34" charset="0"/>
                <a:cs typeface="Arial" panose="020b0604020202090204" pitchFamily="34" charset="0"/>
              </a:rPr>
              <a:t>2</a:t>
            </a:r>
            <a:endParaRPr lang="en-US" sz="2000" b="1">
              <a:solidFill>
                <a:schemeClr val="tx2"/>
              </a:solidFill>
              <a:latin typeface="Arial" panose="020b0604020202090204" pitchFamily="34" charset="0"/>
              <a:cs typeface="Arial" panose="020b0604020202090204" pitchFamily="34" charset="0"/>
            </a:endParaRPr>
          </a:p>
        </p:txBody>
      </p:sp>
      <p:sp>
        <p:nvSpPr>
          <p:cNvPr id="32" name="AutoShape 2"/>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8" name="Rectangle 37"/>
          <p:cNvSpPr/>
          <p:nvPr/>
        </p:nvSpPr>
        <p:spPr>
          <a:xfrm>
            <a:off x="-21772" y="-35037"/>
            <a:ext cx="18309771"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8600" y="147482"/>
            <a:ext cx="10363200" cy="706755"/>
          </a:xfrm>
          <a:prstGeom prst="rect">
            <a:avLst/>
          </a:prstGeom>
          <a:noFill/>
        </p:spPr>
        <p:txBody>
          <a:bodyPr wrap="square">
            <a:spAutoFit/>
          </a:bodyPr>
          <a:lstStyle/>
          <a:p>
            <a:r>
              <a:rPr lang="vi-VN" altLang="en-US" sz="4000" b="1">
                <a:solidFill>
                  <a:schemeClr val="bg1"/>
                </a:solidFill>
                <a:latin typeface="Lato" panose="020f0502020204030203" charset="0"/>
                <a:cs typeface="Lato" panose="020f0502020204030203" charset="0"/>
              </a:rPr>
              <a:t>INTRODUCTION</a:t>
            </a:r>
            <a:endParaRPr lang="vi-VN" altLang="en-US" sz="4000" b="1">
              <a:solidFill>
                <a:schemeClr val="bg1"/>
              </a:solidFill>
              <a:latin typeface="Lato" charset="0"/>
              <a:cs typeface="Lato" charset="0"/>
            </a:endParaRPr>
          </a:p>
        </p:txBody>
      </p:sp>
      <p:sp>
        <p:nvSpPr>
          <p:cNvPr id="2" name="AutoShape 2"/>
          <p:cNvSpPr>
            <a:spLocks noChangeAspect="1" noChangeArrowheads="1"/>
          </p:cNvSpPr>
          <p:nvPr/>
        </p:nvSpPr>
        <p:spPr bwMode="auto">
          <a:xfrm>
            <a:off x="9548111"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1" name="Text Box 10"/>
          <p:cNvSpPr txBox="1"/>
          <p:nvPr/>
        </p:nvSpPr>
        <p:spPr>
          <a:xfrm>
            <a:off x="76200" y="1257300"/>
            <a:ext cx="11233785" cy="1454785"/>
          </a:xfrm>
          <a:prstGeom prst="rect">
            <a:avLst/>
          </a:prstGeom>
        </p:spPr>
        <p:txBody>
          <a:bodyPr wrap="square">
            <a:noAutofit/>
          </a:bodyPr>
          <a:lstStyle/>
          <a:p>
            <a:pPr marL="457200" indent="-457200">
              <a:lnSpc>
                <a:spcPct val="100000"/>
              </a:lnSpc>
              <a:buFont typeface="Wingdings" panose="05000000000000000000" charset="0"/>
              <a:buChar char=""/>
            </a:pPr>
            <a:r>
              <a:rPr lang="en-US" altLang="en-US" sz="3700" b="1">
                <a:latin typeface="Lato" panose="020f0502020204030203" charset="0"/>
                <a:cs typeface="Lato" panose="020f0502020204030203" charset="0"/>
              </a:rPr>
              <a:t>Educational quality evaluation</a:t>
            </a:r>
            <a:r>
              <a:rPr lang="en-US" altLang="en-US" sz="3700">
                <a:latin typeface="Lato" panose="020f0502020204030203" charset="0"/>
                <a:cs typeface="Lato" panose="020f0502020204030203" charset="0"/>
              </a:rPr>
              <a:t> = crucial for improvement</a:t>
            </a:r>
            <a:endParaRPr lang="en-US" altLang="en-US" sz="3700">
              <a:latin typeface="Lato" charset="0"/>
              <a:cs typeface="Lato" charset="0"/>
            </a:endParaRPr>
          </a:p>
        </p:txBody>
      </p:sp>
      <p:sp>
        <p:nvSpPr>
          <p:cNvPr id="14" name="Text Box 13"/>
          <p:cNvSpPr txBox="1"/>
          <p:nvPr/>
        </p:nvSpPr>
        <p:spPr>
          <a:xfrm>
            <a:off x="76200" y="6210300"/>
            <a:ext cx="11467465" cy="1799590"/>
          </a:xfrm>
          <a:prstGeom prst="rect">
            <a:avLst/>
          </a:prstGeom>
        </p:spPr>
        <p:txBody>
          <a:bodyPr wrap="square">
            <a:spAutoFit/>
          </a:bodyPr>
          <a:lstStyle/>
          <a:p>
            <a:pPr marL="457200" indent="-457200">
              <a:buFont typeface="Wingdings" panose="05000000000000000000" charset="0"/>
              <a:buChar char=""/>
            </a:pPr>
            <a:r>
              <a:rPr lang="vi-VN" sz="3700">
                <a:latin typeface="Lato" panose="020f0502020204030203" charset="0"/>
                <a:cs typeface="Lato" panose="020f0502020204030203" charset="0"/>
              </a:rPr>
              <a:t>Camera have become increasingly cammon in classrooms</a:t>
            </a:r>
            <a:r>
              <a:rPr lang="vi-VN" sz="3700" b="1">
                <a:latin typeface="Lato" panose="020f0502020204030203" charset="0"/>
                <a:cs typeface="Lato" panose="020f0502020204030203" charset="0"/>
              </a:rPr>
              <a:t> </a:t>
            </a:r>
            <a:r>
              <a:rPr lang="en-US" altLang="en-US" sz="3700" b="1">
                <a:latin typeface="Lato" panose="020f0502020204030203" charset="0"/>
                <a:cs typeface="Lato" panose="020f0502020204030203" charset="0"/>
              </a:rPr>
              <a:t>→</a:t>
            </a:r>
            <a:r>
              <a:rPr lang="vi-VN" altLang="en-US" sz="3700" b="1">
                <a:latin typeface="Lato" panose="020f0502020204030203" charset="0"/>
                <a:cs typeface="Lato" panose="020f0502020204030203" charset="0"/>
              </a:rPr>
              <a:t> Providing a valuable source of data</a:t>
            </a:r>
            <a:endParaRPr lang="vi-VN" altLang="en-US" sz="3700" b="1">
              <a:latin typeface="Lato" charset="0"/>
              <a:cs typeface="Lato" charset="0"/>
            </a:endParaRPr>
          </a:p>
        </p:txBody>
      </p:sp>
      <p:sp>
        <p:nvSpPr>
          <p:cNvPr id="15" name="Text Box 14"/>
          <p:cNvSpPr txBox="1"/>
          <p:nvPr/>
        </p:nvSpPr>
        <p:spPr>
          <a:xfrm>
            <a:off x="304800" y="9042400"/>
            <a:ext cx="18233389" cy="1169035"/>
          </a:xfrm>
          <a:prstGeom prst="rect">
            <a:avLst/>
          </a:prstGeom>
        </p:spPr>
        <p:txBody>
          <a:bodyPr wrap="square">
            <a:noAutofit/>
          </a:bodyPr>
          <a:lstStyle/>
          <a:p>
            <a:pPr marL="457200" indent="-457200">
              <a:buFont typeface="Wingdings" panose="05000000000000000000" charset="0"/>
              <a:buChar char=""/>
            </a:pPr>
            <a:r>
              <a:rPr lang="en-US" altLang="en-US" sz="3550" b="1">
                <a:solidFill>
                  <a:srgbClr val="FF0000"/>
                </a:solidFill>
                <a:latin typeface="Lato" panose="020f0502020204030203" charset="0"/>
                <a:cs typeface="Lato" panose="020f0502020204030203" charset="0"/>
              </a:rPr>
              <a:t>This study introduces a new dataset and evaluates YOLO models to demonstrate the feasibility of real</a:t>
            </a:r>
            <a:r>
              <a:rPr lang="vi-VN" altLang="en-US" sz="3550" b="1">
                <a:solidFill>
                  <a:srgbClr val="FF0000"/>
                </a:solidFill>
                <a:latin typeface="Lato" panose="020f0502020204030203" charset="0"/>
                <a:cs typeface="Lato" panose="020f0502020204030203" charset="0"/>
              </a:rPr>
              <a:t> </a:t>
            </a:r>
            <a:r>
              <a:rPr lang="en-US" altLang="en-US" sz="3550" b="1">
                <a:solidFill>
                  <a:srgbClr val="FF0000"/>
                </a:solidFill>
                <a:latin typeface="Lato" panose="020f0502020204030203" charset="0"/>
                <a:cs typeface="Lato" panose="020f0502020204030203" charset="0"/>
              </a:rPr>
              <a:t>time deployment.</a:t>
            </a:r>
            <a:endParaRPr lang="en-US" altLang="en-US" sz="3550" b="1">
              <a:solidFill>
                <a:srgbClr val="FF0000"/>
              </a:solidFill>
              <a:latin typeface="Lato" charset="0"/>
              <a:cs typeface="Lato" charset="0"/>
            </a:endParaRPr>
          </a:p>
        </p:txBody>
      </p:sp>
      <p:pic>
        <p:nvPicPr>
          <p:cNvPr id="17" name="Picture 16" descr="ok"/>
          <p:cNvPicPr>
            <a:picLocks noChangeAspect="1"/>
          </p:cNvPicPr>
          <p:nvPr/>
        </p:nvPicPr>
        <p:blipFill>
          <a:blip r:embed="rId3"/>
          <a:stretch>
            <a:fillRect/>
          </a:stretch>
        </p:blipFill>
        <p:spPr>
          <a:xfrm>
            <a:off x="11370310" y="5753100"/>
            <a:ext cx="6435090" cy="3160395"/>
          </a:xfrm>
          <a:prstGeom prst="rect">
            <a:avLst/>
          </a:prstGeom>
        </p:spPr>
      </p:pic>
      <p:sp>
        <p:nvSpPr>
          <p:cNvPr id="3" name="Text Box 2"/>
          <p:cNvSpPr txBox="1"/>
          <p:nvPr/>
        </p:nvSpPr>
        <p:spPr>
          <a:xfrm>
            <a:off x="152400" y="2628900"/>
            <a:ext cx="10015220" cy="3507740"/>
          </a:xfrm>
          <a:prstGeom prst="rect">
            <a:avLst/>
          </a:prstGeom>
          <a:noFill/>
        </p:spPr>
        <p:txBody>
          <a:bodyPr wrap="square" rtlCol="0" anchor="t">
            <a:spAutoFit/>
          </a:bodyPr>
          <a:lstStyle/>
          <a:p>
            <a:pPr marL="457200" indent="-457200">
              <a:lnSpc>
                <a:spcPct val="100000"/>
              </a:lnSpc>
              <a:buFont typeface="Wingdings" panose="05000000000000000000" charset="0"/>
              <a:buChar char=""/>
            </a:pPr>
            <a:r>
              <a:rPr lang="vi-VN" altLang="en-US" sz="3700">
                <a:latin typeface="Lato" panose="020f0502020204030203" charset="0"/>
                <a:cs typeface="Lato" panose="020f0502020204030203" charset="0"/>
                <a:sym typeface="+mn-ea"/>
              </a:rPr>
              <a:t>T</a:t>
            </a:r>
            <a:r>
              <a:rPr lang="en-US" altLang="en-US" sz="3700">
                <a:latin typeface="Lato" panose="020f0502020204030203" charset="0"/>
                <a:cs typeface="Lato" panose="020f0502020204030203" charset="0"/>
                <a:sym typeface="+mn-ea"/>
              </a:rPr>
              <a:t>raditional approaches are no longer highly effective:</a:t>
            </a:r>
            <a:endParaRPr lang="en-US" altLang="en-US" sz="3700">
              <a:latin typeface="Lato" panose="020f0502020204030203" charset="0"/>
              <a:cs typeface="Lato" panose="020f0502020204030203" charset="0"/>
            </a:endParaRPr>
          </a:p>
          <a:p>
            <a:pPr marL="1371600" lvl="2" indent="-457200">
              <a:lnSpc>
                <a:spcPct val="100000"/>
              </a:lnSpc>
              <a:buFont typeface="Arial" panose="020b0604020202090204" pitchFamily="34" charset="0"/>
              <a:buChar char="•"/>
            </a:pPr>
            <a:r>
              <a:rPr lang="vi-VN" altLang="en-US" sz="3700">
                <a:latin typeface="Lato" panose="020f0502020204030203" charset="0"/>
                <a:cs typeface="Lato" panose="020f0502020204030203" charset="0"/>
                <a:sym typeface="+mn-ea"/>
              </a:rPr>
              <a:t>Not suitable for large classes</a:t>
            </a:r>
            <a:endParaRPr lang="en-US" altLang="en-US" sz="3700">
              <a:latin typeface="Lato" panose="020f0502020204030203" charset="0"/>
              <a:cs typeface="Lato" panose="020f0502020204030203" charset="0"/>
            </a:endParaRPr>
          </a:p>
          <a:p>
            <a:pPr marL="1371600" lvl="2" indent="-457200">
              <a:lnSpc>
                <a:spcPct val="100000"/>
              </a:lnSpc>
              <a:buFont typeface="Arial" panose="020b0604020202090204" pitchFamily="34" charset="0"/>
              <a:buChar char="•"/>
            </a:pPr>
            <a:r>
              <a:rPr lang="vi-VN" altLang="en-US" sz="3700">
                <a:latin typeface="Lato" panose="020f0502020204030203" charset="0"/>
                <a:cs typeface="Lato" panose="020f0502020204030203" charset="0"/>
                <a:sym typeface="+mn-ea"/>
              </a:rPr>
              <a:t>Time consuming</a:t>
            </a:r>
            <a:endParaRPr lang="vi-VN" altLang="en-US" sz="3700">
              <a:latin typeface="Lato" charset="0"/>
              <a:cs typeface="Lato" charset="0"/>
            </a:endParaRPr>
          </a:p>
          <a:p>
            <a:pPr marL="1371600" lvl="2" indent="-457200">
              <a:lnSpc>
                <a:spcPct val="100000"/>
              </a:lnSpc>
              <a:buFont typeface="Arial" panose="020b0604020202090204" pitchFamily="34" charset="0"/>
              <a:buChar char="•"/>
            </a:pPr>
            <a:r>
              <a:rPr lang="vi-VN" altLang="en-US" sz="3700">
                <a:latin typeface="Lato" panose="020f0502020204030203" charset="0"/>
                <a:cs typeface="Lato" panose="020f0502020204030203" charset="0"/>
                <a:sym typeface="+mn-ea"/>
              </a:rPr>
              <a:t>Affected by external factors</a:t>
            </a:r>
            <a:endParaRPr lang="en-US" altLang="en-US" sz="3700">
              <a:latin typeface="Lato" panose="020f0502020204030203" charset="0"/>
              <a:cs typeface="Lato" panose="020f0502020204030203" charset="0"/>
            </a:endParaRPr>
          </a:p>
          <a:p>
            <a:pPr marL="1371600" lvl="2" indent="-457200">
              <a:lnSpc>
                <a:spcPct val="100000"/>
              </a:lnSpc>
              <a:buFont typeface="Arial" panose="020b0604020202090204" pitchFamily="34" charset="0"/>
              <a:buChar char="•"/>
            </a:pPr>
            <a:r>
              <a:rPr lang="vi-VN" altLang="en-US" sz="3700">
                <a:latin typeface="Lato" panose="020f0502020204030203" charset="0"/>
                <a:cs typeface="Lato" panose="020f0502020204030203" charset="0"/>
                <a:sym typeface="+mn-ea"/>
              </a:rPr>
              <a:t>Dependent on personal perspectives</a:t>
            </a:r>
            <a:endParaRPr lang="vi-VN" altLang="en-US" sz="3700">
              <a:latin typeface="Lato" charset="0"/>
              <a:cs typeface="Lato" charset="0"/>
              <a:sym typeface="+mn-ea"/>
            </a:endParaRPr>
          </a:p>
        </p:txBody>
      </p:sp>
      <p:pic>
        <p:nvPicPr>
          <p:cNvPr id="4" name="Picture 3" descr="Gemini_Generated_Image_luar8nluar8nluar"/>
          <p:cNvPicPr>
            <a:picLocks noChangeAspect="1"/>
          </p:cNvPicPr>
          <p:nvPr/>
        </p:nvPicPr>
        <p:blipFill>
          <a:blip r:embed="rId4"/>
          <a:srcRect l="6768" t="3788" r="7212" b="16667"/>
          <a:stretch>
            <a:fillRect/>
          </a:stretch>
        </p:blipFill>
        <p:spPr>
          <a:xfrm>
            <a:off x="11220450" y="1127760"/>
            <a:ext cx="6610350" cy="4655185"/>
          </a:xfrm>
          <a:prstGeom prst="roundRect">
            <a:avLst/>
          </a:prstGeom>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324"/>
            <a:ext cx="1016355" cy="1016354"/>
          </a:xfrm>
          <a:prstGeom prst="rect">
            <a:avLst/>
          </a:prstGeom>
        </p:spPr>
      </p:pic>
      <p:cxnSp>
        <p:nvCxnSpPr>
          <p:cNvPr id="5" name="Straight Connector 4"/>
          <p:cNvCxnSpPr/>
          <p:nvPr/>
        </p:nvCxnSpPr>
        <p:spPr>
          <a:xfrm>
            <a:off x="0" y="1028700"/>
            <a:ext cx="18288000"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33"/>
            <a:ext cx="10363200" cy="707886"/>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en-US" sz="2000" b="1">
                <a:solidFill>
                  <a:schemeClr val="tx2"/>
                </a:solidFill>
                <a:latin typeface="Arial" panose="020b0604020202090204" pitchFamily="34" charset="0"/>
                <a:cs typeface="Arial" panose="020b0604020202090204" pitchFamily="34" charset="0"/>
              </a:rPr>
              <a:t>3</a:t>
            </a:r>
            <a:endParaRPr lang="en-US" sz="2000" b="1">
              <a:solidFill>
                <a:schemeClr val="tx2"/>
              </a:solidFill>
              <a:latin typeface="Arial" panose="020b0604020202090204" pitchFamily="34" charset="0"/>
              <a:cs typeface="Arial" panose="020b0604020202090204" pitchFamily="34" charset="0"/>
            </a:endParaRPr>
          </a:p>
        </p:txBody>
      </p:sp>
      <p:sp>
        <p:nvSpPr>
          <p:cNvPr id="38" name="Rectangle 37"/>
          <p:cNvSpPr/>
          <p:nvPr/>
        </p:nvSpPr>
        <p:spPr>
          <a:xfrm>
            <a:off x="-21772" y="-35037"/>
            <a:ext cx="18309771"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8600" y="147482"/>
            <a:ext cx="10363200" cy="706755"/>
          </a:xfrm>
          <a:prstGeom prst="rect">
            <a:avLst/>
          </a:prstGeom>
          <a:noFill/>
        </p:spPr>
        <p:txBody>
          <a:bodyPr wrap="square">
            <a:spAutoFit/>
          </a:bodyPr>
          <a:lstStyle/>
          <a:p>
            <a:r>
              <a:rPr lang="vi-VN" altLang="en-US" sz="4000" b="1">
                <a:solidFill>
                  <a:schemeClr val="bg1"/>
                </a:solidFill>
                <a:latin typeface="Lato" panose="020f0502020204030203" charset="0"/>
                <a:cs typeface="Lato" panose="020f0502020204030203" charset="0"/>
              </a:rPr>
              <a:t>RELATED WORKS</a:t>
            </a:r>
            <a:endParaRPr lang="vi-VN" altLang="en-US" sz="4000" b="1">
              <a:solidFill>
                <a:schemeClr val="bg1"/>
              </a:solidFill>
              <a:latin typeface="Lato" panose="020f0502020204030203" charset="0"/>
              <a:cs typeface="Lato" panose="020f0502020204030203" charset="0"/>
            </a:endParaRPr>
          </a:p>
        </p:txBody>
      </p:sp>
      <p:grpSp>
        <p:nvGrpSpPr>
          <p:cNvPr id="9" name="Group 8"/>
          <p:cNvGrpSpPr/>
          <p:nvPr/>
        </p:nvGrpSpPr>
        <p:grpSpPr>
          <a:xfrm>
            <a:off x="8001001" y="3946525"/>
            <a:ext cx="1993265" cy="2798718"/>
            <a:chOff x="12600" y="5116"/>
            <a:chExt cx="3139" cy="5687"/>
          </a:xfrm>
        </p:grpSpPr>
        <p:grpSp>
          <p:nvGrpSpPr>
            <p:cNvPr id="27" name="Group 26"/>
            <p:cNvGrpSpPr/>
            <p:nvPr/>
          </p:nvGrpSpPr>
          <p:grpSpPr>
            <a:xfrm>
              <a:off x="12600" y="5116"/>
              <a:ext cx="3139" cy="5687"/>
              <a:chOff x="9695194" y="269400"/>
              <a:chExt cx="1168054" cy="4547118"/>
            </a:xfrm>
          </p:grpSpPr>
          <p:grpSp>
            <p:nvGrpSpPr>
              <p:cNvPr id="28" name="Group 27"/>
              <p:cNvGrpSpPr/>
              <p:nvPr/>
            </p:nvGrpSpPr>
            <p:grpSpPr>
              <a:xfrm>
                <a:off x="9695194" y="269400"/>
                <a:ext cx="1168054" cy="3874953"/>
                <a:chOff x="4423730" y="648657"/>
                <a:chExt cx="1383243" cy="4574807"/>
              </a:xfrm>
            </p:grpSpPr>
            <p:grpSp>
              <p:nvGrpSpPr>
                <p:cNvPr id="29" name="Group 28"/>
                <p:cNvGrpSpPr/>
                <p:nvPr/>
              </p:nvGrpSpPr>
              <p:grpSpPr>
                <a:xfrm>
                  <a:off x="4833689" y="3022798"/>
                  <a:ext cx="667011" cy="2200666"/>
                  <a:chOff x="2625819" y="2748175"/>
                  <a:chExt cx="667011" cy="2200666"/>
                </a:xfrm>
              </p:grpSpPr>
              <p:cxnSp>
                <p:nvCxnSpPr>
                  <p:cNvPr id="30" name="Straight Connector 29"/>
                  <p:cNvCxnSpPr/>
                  <p:nvPr/>
                </p:nvCxnSpPr>
                <p:spPr>
                  <a:xfrm flipH="1">
                    <a:off x="2850415" y="2748175"/>
                    <a:ext cx="6563" cy="2200666"/>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Straight Connector 30"/>
                  <p:cNvCxnSpPr/>
                  <p:nvPr/>
                </p:nvCxnSpPr>
                <p:spPr>
                  <a:xfrm>
                    <a:off x="2625819" y="2748400"/>
                    <a:ext cx="667011"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32" name="TextBox 54"/>
                <p:cNvSpPr txBox="1"/>
                <p:nvPr/>
              </p:nvSpPr>
              <p:spPr>
                <a:xfrm>
                  <a:off x="4423730" y="648657"/>
                  <a:ext cx="1383243" cy="1484296"/>
                </a:xfrm>
                <a:prstGeom prst="rect">
                  <a:avLst/>
                </a:prstGeom>
                <a:noFill/>
              </p:spPr>
              <p:txBody>
                <a:bodyPr wrap="square" rtlCol="0">
                  <a:noAutofit/>
                </a:bodyPr>
                <a:lstStyle/>
                <a:p>
                  <a:pPr algn="ctr"/>
                  <a:r>
                    <a:rPr lang="en-US" altLang="en-US" b="1">
                      <a:latin typeface="Lato" panose="020f0502020204030203" charset="0"/>
                      <a:sym typeface="+mn-ea"/>
                    </a:rPr>
                    <a:t>89.8% mAP</a:t>
                  </a:r>
                  <a:r>
                    <a:rPr lang="vi-VN" altLang="en-US" b="1">
                      <a:latin typeface="Lato" panose="020f0502020204030203" charset="0"/>
                      <a:sym typeface="+mn-ea"/>
                    </a:rPr>
                    <a:t>,</a:t>
                  </a:r>
                  <a:endParaRPr lang="en-US" altLang="en-US" b="1">
                    <a:latin typeface="Lato" charset="0"/>
                    <a:sym typeface="+mn-ea"/>
                  </a:endParaRPr>
                </a:p>
                <a:p>
                  <a:pPr algn="ctr"/>
                  <a:r>
                    <a:rPr lang="en-US" altLang="en-US" b="1">
                      <a:latin typeface="Lato" panose="020f0502020204030203" charset="0"/>
                      <a:sym typeface="+mn-ea"/>
                    </a:rPr>
                    <a:t> 4 behaviors</a:t>
                  </a:r>
                  <a:r>
                    <a:rPr lang="vi-VN" altLang="en-US" b="1">
                      <a:latin typeface="Lato" panose="020f0502020204030203" charset="0"/>
                      <a:sym typeface="+mn-ea"/>
                    </a:rPr>
                    <a:t>,</a:t>
                  </a:r>
                  <a:endParaRPr lang="en-US" altLang="en-US" b="1">
                    <a:latin typeface="Lato" panose="020f0502020204030203" charset="0"/>
                    <a:sym typeface="+mn-ea"/>
                  </a:endParaRPr>
                </a:p>
                <a:p>
                  <a:pPr algn="ctr"/>
                  <a:r>
                    <a:rPr lang="en-US" altLang="en-US" b="1">
                      <a:latin typeface="Lato" panose="020f0502020204030203" charset="0"/>
                      <a:sym typeface="+mn-ea"/>
                    </a:rPr>
                    <a:t>YOLOv5++ ,  </a:t>
                  </a:r>
                  <a:endParaRPr lang="en-US" altLang="en-US" b="1">
                    <a:latin typeface="Lato" panose="020f0502020204030203" charset="0"/>
                    <a:sym typeface="+mn-ea"/>
                  </a:endParaRPr>
                </a:p>
                <a:p>
                  <a:pPr algn="ctr"/>
                  <a:r>
                    <a:rPr lang="en-US" altLang="en-US" b="1">
                      <a:latin typeface="Lato" panose="020f0502020204030203" charset="0"/>
                      <a:sym typeface="+mn-ea"/>
                    </a:rPr>
                    <a:t>[2022, Tang]</a:t>
                  </a:r>
                  <a:endParaRPr lang="en-US" altLang="en-US" b="1">
                    <a:latin typeface="Lato" charset="0"/>
                  </a:endParaRPr>
                </a:p>
              </p:txBody>
            </p:sp>
          </p:grpSp>
          <p:cxnSp>
            <p:nvCxnSpPr>
              <p:cNvPr id="33" name="Straight Arrow Connector 32"/>
              <p:cNvCxnSpPr/>
              <p:nvPr/>
            </p:nvCxnSpPr>
            <p:spPr>
              <a:xfrm>
                <a:off x="9963010" y="4165435"/>
                <a:ext cx="839548"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34" name="TextBox 127"/>
              <p:cNvSpPr txBox="1"/>
              <p:nvPr/>
            </p:nvSpPr>
            <p:spPr>
              <a:xfrm>
                <a:off x="9893876" y="4268689"/>
                <a:ext cx="609639" cy="547829"/>
              </a:xfrm>
              <a:prstGeom prst="rect">
                <a:avLst/>
              </a:prstGeom>
              <a:noFill/>
            </p:spPr>
            <p:txBody>
              <a:bodyPr wrap="square" rtlCol="0">
                <a:spAutoFit/>
              </a:bodyPr>
              <a:lstStyle/>
              <a:p>
                <a:r>
                  <a:rPr lang="en-US" sz="1600" b="1">
                    <a:solidFill>
                      <a:srgbClr val="0439FC"/>
                    </a:solidFill>
                    <a:latin typeface="Lato" panose="020f0502020204030203" charset="0"/>
                  </a:rPr>
                  <a:t>202</a:t>
                </a:r>
                <a:r>
                  <a:rPr lang="vi-VN" altLang="en-US" sz="1600" b="1">
                    <a:solidFill>
                      <a:srgbClr val="0439FC"/>
                    </a:solidFill>
                    <a:latin typeface="Lato" panose="020f0502020204030203" charset="0"/>
                  </a:rPr>
                  <a:t>2</a:t>
                </a:r>
                <a:endParaRPr lang="vi-VN" altLang="en-US" sz="1600" b="1">
                  <a:solidFill>
                    <a:srgbClr val="0439FC"/>
                  </a:solidFill>
                  <a:latin typeface="Lato" charset="0"/>
                </a:endParaRPr>
              </a:p>
            </p:txBody>
          </p:sp>
        </p:grpSp>
        <p:sp>
          <p:nvSpPr>
            <p:cNvPr id="35" name="Oval 34"/>
            <p:cNvSpPr/>
            <p:nvPr/>
          </p:nvSpPr>
          <p:spPr>
            <a:xfrm>
              <a:off x="12999" y="9854"/>
              <a:ext cx="290" cy="294"/>
            </a:xfrm>
            <a:prstGeom prst="ellipse">
              <a:avLst/>
            </a:prstGeom>
            <a:solidFill>
              <a:srgbClr val="4472C4"/>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Lato" charset="0"/>
              </a:endParaRPr>
            </a:p>
          </p:txBody>
        </p:sp>
      </p:grpSp>
      <p:grpSp>
        <p:nvGrpSpPr>
          <p:cNvPr id="41" name="Group 40"/>
          <p:cNvGrpSpPr/>
          <p:nvPr/>
        </p:nvGrpSpPr>
        <p:grpSpPr>
          <a:xfrm>
            <a:off x="9982200" y="3086100"/>
            <a:ext cx="1992630" cy="3644265"/>
            <a:chOff x="9570529" y="1034082"/>
            <a:chExt cx="1896110" cy="3515904"/>
          </a:xfrm>
        </p:grpSpPr>
        <p:grpSp>
          <p:nvGrpSpPr>
            <p:cNvPr id="53" name="Group 52"/>
            <p:cNvGrpSpPr/>
            <p:nvPr/>
          </p:nvGrpSpPr>
          <p:grpSpPr>
            <a:xfrm>
              <a:off x="9570529" y="1034082"/>
              <a:ext cx="1896110" cy="3110271"/>
              <a:chOff x="4276098" y="1551449"/>
              <a:chExt cx="2245427" cy="3672015"/>
            </a:xfrm>
          </p:grpSpPr>
          <p:grpSp>
            <p:nvGrpSpPr>
              <p:cNvPr id="54" name="Group 53"/>
              <p:cNvGrpSpPr/>
              <p:nvPr/>
            </p:nvGrpSpPr>
            <p:grpSpPr>
              <a:xfrm>
                <a:off x="4430497" y="3022798"/>
                <a:ext cx="1714525" cy="2200666"/>
                <a:chOff x="2222627" y="2748175"/>
                <a:chExt cx="1714525" cy="2200666"/>
              </a:xfrm>
            </p:grpSpPr>
            <p:cxnSp>
              <p:nvCxnSpPr>
                <p:cNvPr id="56" name="Straight Connector 55"/>
                <p:cNvCxnSpPr/>
                <p:nvPr/>
              </p:nvCxnSpPr>
              <p:spPr>
                <a:xfrm flipH="1">
                  <a:off x="2850415" y="2748175"/>
                  <a:ext cx="6563" cy="2200666"/>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Straight Connector 56"/>
                <p:cNvCxnSpPr/>
                <p:nvPr/>
              </p:nvCxnSpPr>
              <p:spPr>
                <a:xfrm>
                  <a:off x="2222627" y="2748449"/>
                  <a:ext cx="1714525"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55" name="TextBox 54"/>
              <p:cNvSpPr txBox="1"/>
              <p:nvPr/>
            </p:nvSpPr>
            <p:spPr>
              <a:xfrm>
                <a:off x="4276098" y="1551449"/>
                <a:ext cx="2245427" cy="1084797"/>
              </a:xfrm>
              <a:prstGeom prst="rect">
                <a:avLst/>
              </a:prstGeom>
              <a:noFill/>
            </p:spPr>
            <p:txBody>
              <a:bodyPr wrap="none" rtlCol="0">
                <a:noAutofit/>
              </a:bodyPr>
              <a:lstStyle/>
              <a:p>
                <a:pPr algn="ctr"/>
                <a:r>
                  <a:rPr lang="en-US" altLang="en-US" b="1">
                    <a:latin typeface="Lato" panose="020f0502020204030203" charset="0"/>
                  </a:rPr>
                  <a:t>95.2% mAP,</a:t>
                </a:r>
                <a:r>
                  <a:rPr lang="vi-VN" altLang="en-US" b="1">
                    <a:latin typeface="Lato" panose="020f0502020204030203" charset="0"/>
                  </a:rPr>
                  <a:t> </a:t>
                </a:r>
                <a:endParaRPr lang="vi-VN" altLang="en-US" b="1">
                  <a:latin typeface="Lato" charset="0"/>
                </a:endParaRPr>
              </a:p>
              <a:p>
                <a:pPr algn="ctr"/>
                <a:r>
                  <a:rPr lang="en-US" altLang="en-US" b="1">
                    <a:latin typeface="Lato" panose="020f0502020204030203" charset="0"/>
                    <a:sym typeface="+mn-ea"/>
                  </a:rPr>
                  <a:t>YOLOv3,</a:t>
                </a:r>
                <a:r>
                  <a:rPr lang="vi-VN" altLang="en-US" b="1">
                    <a:latin typeface="Lato" panose="020f0502020204030203" charset="0"/>
                    <a:sym typeface="+mn-ea"/>
                  </a:rPr>
                  <a:t> </a:t>
                </a:r>
                <a:endParaRPr lang="vi-VN" altLang="en-US" b="1">
                  <a:latin typeface="Lato" charset="0"/>
                  <a:sym typeface="+mn-ea"/>
                </a:endParaRPr>
              </a:p>
              <a:p>
                <a:pPr algn="ctr"/>
                <a:r>
                  <a:rPr lang="en-US" altLang="en-US" b="1">
                    <a:latin typeface="Lato" panose="020f0502020204030203" charset="0"/>
                  </a:rPr>
                  <a:t>posture recognition</a:t>
                </a:r>
                <a:endParaRPr lang="en-US" altLang="en-US" b="1">
                  <a:latin typeface="Lato" panose="020f0502020204030203" charset="0"/>
                </a:endParaRPr>
              </a:p>
              <a:p>
                <a:pPr algn="ctr"/>
                <a:r>
                  <a:rPr lang="en-US" altLang="en-US" b="1">
                    <a:latin typeface="Lato" panose="020f0502020204030203" charset="0"/>
                  </a:rPr>
                  <a:t> [2023, Nazaruddin]</a:t>
                </a:r>
                <a:endParaRPr lang="en-US" altLang="en-US" b="1">
                  <a:latin typeface="Lato" panose="020f0502020204030203" charset="0"/>
                </a:endParaRPr>
              </a:p>
            </p:txBody>
          </p:sp>
        </p:grpSp>
        <p:grpSp>
          <p:nvGrpSpPr>
            <p:cNvPr id="42" name="Group 41"/>
            <p:cNvGrpSpPr/>
            <p:nvPr/>
          </p:nvGrpSpPr>
          <p:grpSpPr>
            <a:xfrm>
              <a:off x="9834162" y="4083123"/>
              <a:ext cx="968396" cy="164623"/>
              <a:chOff x="5986613" y="4038328"/>
              <a:chExt cx="1146802" cy="182880"/>
            </a:xfrm>
          </p:grpSpPr>
          <p:cxnSp>
            <p:nvCxnSpPr>
              <p:cNvPr id="43" name="Straight Arrow Connector 42"/>
              <p:cNvCxnSpPr/>
              <p:nvPr/>
            </p:nvCxnSpPr>
            <p:spPr>
              <a:xfrm>
                <a:off x="6139198" y="4129768"/>
                <a:ext cx="994217"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82" name="Oval 81"/>
              <p:cNvSpPr/>
              <p:nvPr/>
            </p:nvSpPr>
            <p:spPr>
              <a:xfrm>
                <a:off x="5986613" y="4038328"/>
                <a:ext cx="182880" cy="182880"/>
              </a:xfrm>
              <a:prstGeom prst="ellipse">
                <a:avLst/>
              </a:prstGeom>
              <a:solidFill>
                <a:srgbClr val="4472C4"/>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Lato" charset="0"/>
                </a:endParaRPr>
              </a:p>
            </p:txBody>
          </p:sp>
        </p:grpSp>
        <p:sp>
          <p:nvSpPr>
            <p:cNvPr id="128" name="TextBox 127"/>
            <p:cNvSpPr txBox="1"/>
            <p:nvPr/>
          </p:nvSpPr>
          <p:spPr>
            <a:xfrm>
              <a:off x="9870992" y="4242011"/>
              <a:ext cx="714375" cy="307975"/>
            </a:xfrm>
            <a:prstGeom prst="rect">
              <a:avLst/>
            </a:prstGeom>
            <a:noFill/>
          </p:spPr>
          <p:txBody>
            <a:bodyPr wrap="square" rtlCol="0">
              <a:noAutofit/>
            </a:bodyPr>
            <a:lstStyle/>
            <a:p>
              <a:r>
                <a:rPr lang="en-US" sz="1600" b="1">
                  <a:solidFill>
                    <a:srgbClr val="0439FC"/>
                  </a:solidFill>
                  <a:latin typeface="Lato" panose="020f0502020204030203" charset="0"/>
                </a:rPr>
                <a:t>2023</a:t>
              </a:r>
              <a:endParaRPr lang="en-US" sz="1600" b="1">
                <a:solidFill>
                  <a:srgbClr val="0439FC"/>
                </a:solidFill>
                <a:latin typeface="Lato" charset="0"/>
              </a:endParaRPr>
            </a:p>
          </p:txBody>
        </p:sp>
      </p:grpSp>
      <p:grpSp>
        <p:nvGrpSpPr>
          <p:cNvPr id="8" name="Group 7"/>
          <p:cNvGrpSpPr/>
          <p:nvPr/>
        </p:nvGrpSpPr>
        <p:grpSpPr>
          <a:xfrm>
            <a:off x="5105400" y="2724784"/>
            <a:ext cx="2984500" cy="4115436"/>
            <a:chOff x="8040" y="4291"/>
            <a:chExt cx="4700" cy="6481"/>
          </a:xfrm>
        </p:grpSpPr>
        <p:grpSp>
          <p:nvGrpSpPr>
            <p:cNvPr id="524" name="Group 523"/>
            <p:cNvGrpSpPr/>
            <p:nvPr/>
          </p:nvGrpSpPr>
          <p:grpSpPr>
            <a:xfrm>
              <a:off x="8040" y="4291"/>
              <a:ext cx="4700" cy="6481"/>
              <a:chOff x="1115404" y="2154086"/>
              <a:chExt cx="1892941" cy="2276754"/>
            </a:xfrm>
          </p:grpSpPr>
          <p:grpSp>
            <p:nvGrpSpPr>
              <p:cNvPr id="525" name="Group 524"/>
              <p:cNvGrpSpPr/>
              <p:nvPr/>
            </p:nvGrpSpPr>
            <p:grpSpPr>
              <a:xfrm>
                <a:off x="1115404" y="2154086"/>
                <a:ext cx="1892941" cy="2004354"/>
                <a:chOff x="2242029" y="2814898"/>
                <a:chExt cx="1892941" cy="1461123"/>
              </a:xfrm>
            </p:grpSpPr>
            <p:grpSp>
              <p:nvGrpSpPr>
                <p:cNvPr id="526" name="Group 525"/>
                <p:cNvGrpSpPr/>
                <p:nvPr/>
              </p:nvGrpSpPr>
              <p:grpSpPr>
                <a:xfrm>
                  <a:off x="2707583" y="3319122"/>
                  <a:ext cx="1033622" cy="956899"/>
                  <a:chOff x="2602551" y="2997846"/>
                  <a:chExt cx="1033622" cy="956899"/>
                </a:xfrm>
              </p:grpSpPr>
              <p:cxnSp>
                <p:nvCxnSpPr>
                  <p:cNvPr id="527" name="Straight Connector 526"/>
                  <p:cNvCxnSpPr/>
                  <p:nvPr/>
                </p:nvCxnSpPr>
                <p:spPr>
                  <a:xfrm flipH="1">
                    <a:off x="3100841" y="2997846"/>
                    <a:ext cx="0" cy="956899"/>
                  </a:xfrm>
                  <a:prstGeom prst="line">
                    <a:avLst/>
                  </a:prstGeom>
                </p:spPr>
                <p:style>
                  <a:lnRef idx="3">
                    <a:schemeClr val="accent1"/>
                  </a:lnRef>
                  <a:fillRef idx="0">
                    <a:schemeClr val="accent1"/>
                  </a:fillRef>
                  <a:effectRef idx="2">
                    <a:schemeClr val="accent1"/>
                  </a:effectRef>
                  <a:fontRef idx="minor">
                    <a:schemeClr val="tx1"/>
                  </a:fontRef>
                </p:style>
              </p:cxnSp>
              <p:cxnSp>
                <p:nvCxnSpPr>
                  <p:cNvPr id="528" name="Straight Connector 527"/>
                  <p:cNvCxnSpPr/>
                  <p:nvPr/>
                </p:nvCxnSpPr>
                <p:spPr>
                  <a:xfrm>
                    <a:off x="2602551" y="2997846"/>
                    <a:ext cx="1033622"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529" name="TextBox 14"/>
                <p:cNvSpPr txBox="1"/>
                <p:nvPr/>
              </p:nvSpPr>
              <p:spPr>
                <a:xfrm>
                  <a:off x="2242029" y="2814898"/>
                  <a:ext cx="1892941" cy="672781"/>
                </a:xfrm>
                <a:prstGeom prst="rect">
                  <a:avLst/>
                </a:prstGeom>
                <a:noFill/>
              </p:spPr>
              <p:txBody>
                <a:bodyPr wrap="none" rtlCol="0">
                  <a:noAutofit/>
                </a:bodyPr>
                <a:lstStyle/>
                <a:p>
                  <a:pPr algn="ctr"/>
                  <a:r>
                    <a:rPr lang="en-US" altLang="en-US" b="1">
                      <a:latin typeface="Lato" panose="020f0502020204030203" charset="0"/>
                    </a:rPr>
                    <a:t>79.4% acc</a:t>
                  </a:r>
                  <a:r>
                    <a:rPr lang="vi-VN" altLang="en-US" b="1">
                      <a:latin typeface="Lato" panose="020f0502020204030203" charset="0"/>
                    </a:rPr>
                    <a:t>,</a:t>
                  </a:r>
                  <a:endParaRPr lang="en-US" altLang="en-US" b="1">
                    <a:latin typeface="Lato" panose="020f0502020204030203" charset="0"/>
                  </a:endParaRPr>
                </a:p>
                <a:p>
                  <a:pPr algn="ctr"/>
                  <a:r>
                    <a:rPr lang="en-US" altLang="en-US" b="1">
                      <a:latin typeface="Lato" panose="020f0502020204030203" charset="0"/>
                    </a:rPr>
                    <a:t> </a:t>
                  </a:r>
                  <a:r>
                    <a:rPr lang="vi-VN" altLang="en-US" b="1">
                      <a:latin typeface="Lato" panose="020f0502020204030203" charset="0"/>
                    </a:rPr>
                    <a:t>not/</a:t>
                  </a:r>
                  <a:r>
                    <a:rPr lang="en-US" altLang="en-US" b="1">
                      <a:latin typeface="Lato" panose="020f0502020204030203" charset="0"/>
                    </a:rPr>
                    <a:t>understanding</a:t>
                  </a:r>
                  <a:endParaRPr lang="en-US" altLang="en-US" b="1">
                    <a:latin typeface="Lato" panose="020f0502020204030203" charset="0"/>
                  </a:endParaRPr>
                </a:p>
                <a:p>
                  <a:pPr algn="ctr"/>
                  <a:r>
                    <a:rPr lang="en-US" altLang="en-US" b="1">
                      <a:latin typeface="Lato" panose="020f0502020204030203" charset="0"/>
                    </a:rPr>
                    <a:t>  VGG-16 transfer learning</a:t>
                  </a:r>
                  <a:endParaRPr lang="en-US" altLang="en-US" b="1">
                    <a:latin typeface="Lato" panose="020f0502020204030203" charset="0"/>
                  </a:endParaRPr>
                </a:p>
                <a:p>
                  <a:pPr algn="ctr"/>
                  <a:r>
                    <a:rPr lang="en-US" altLang="en-US" b="1">
                      <a:latin typeface="Lato" panose="020f0502020204030203" charset="0"/>
                    </a:rPr>
                    <a:t> [2021</a:t>
                  </a:r>
                  <a:r>
                    <a:rPr lang="vi-VN" altLang="en-US" b="1">
                      <a:latin typeface="Lato" panose="020f0502020204030203" charset="0"/>
                    </a:rPr>
                    <a:t>,</a:t>
                  </a:r>
                  <a:r>
                    <a:rPr lang="en-US" altLang="en-US" b="1">
                      <a:latin typeface="Lato" panose="020f0502020204030203" charset="0"/>
                    </a:rPr>
                    <a:t> Ben]</a:t>
                  </a:r>
                  <a:endParaRPr lang="en-US" altLang="en-US" b="1">
                    <a:latin typeface="Lato" panose="020f0502020204030203" charset="0"/>
                  </a:endParaRPr>
                </a:p>
              </p:txBody>
            </p:sp>
          </p:grpSp>
          <p:cxnSp>
            <p:nvCxnSpPr>
              <p:cNvPr id="531" name="Straight Arrow Connector 530"/>
              <p:cNvCxnSpPr/>
              <p:nvPr/>
            </p:nvCxnSpPr>
            <p:spPr>
              <a:xfrm>
                <a:off x="2026084" y="4156307"/>
                <a:ext cx="901312"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533" name="TextBox 86"/>
              <p:cNvSpPr txBox="1"/>
              <p:nvPr/>
            </p:nvSpPr>
            <p:spPr>
              <a:xfrm>
                <a:off x="1943602" y="4244290"/>
                <a:ext cx="514773" cy="186550"/>
              </a:xfrm>
              <a:prstGeom prst="rect">
                <a:avLst/>
              </a:prstGeom>
              <a:noFill/>
            </p:spPr>
            <p:txBody>
              <a:bodyPr wrap="square" rtlCol="0">
                <a:spAutoFit/>
              </a:bodyPr>
              <a:lstStyle/>
              <a:p>
                <a:r>
                  <a:rPr lang="vi-VN" altLang="en-US" sz="1600" b="1">
                    <a:solidFill>
                      <a:srgbClr val="0439FC"/>
                    </a:solidFill>
                    <a:latin typeface="Lato" panose="020f0502020204030203" charset="0"/>
                  </a:rPr>
                  <a:t>2021</a:t>
                </a:r>
                <a:endParaRPr lang="vi-VN" altLang="en-US" sz="1600" b="1">
                  <a:solidFill>
                    <a:srgbClr val="0439FC"/>
                  </a:solidFill>
                  <a:latin typeface="Lato" panose="020f0502020204030203" charset="0"/>
                </a:endParaRPr>
              </a:p>
            </p:txBody>
          </p:sp>
        </p:grpSp>
        <p:sp>
          <p:nvSpPr>
            <p:cNvPr id="45" name="Oval 44"/>
            <p:cNvSpPr/>
            <p:nvPr/>
          </p:nvSpPr>
          <p:spPr>
            <a:xfrm>
              <a:off x="10327" y="9859"/>
              <a:ext cx="290" cy="294"/>
            </a:xfrm>
            <a:prstGeom prst="ellipse">
              <a:avLst/>
            </a:prstGeom>
            <a:solidFill>
              <a:srgbClr val="4472C4"/>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Lato" panose="020f0502020204030203" charset="0"/>
              </a:endParaRPr>
            </a:p>
          </p:txBody>
        </p:sp>
      </p:grpSp>
      <p:grpSp>
        <p:nvGrpSpPr>
          <p:cNvPr id="7" name="Group 6"/>
          <p:cNvGrpSpPr/>
          <p:nvPr/>
        </p:nvGrpSpPr>
        <p:grpSpPr>
          <a:xfrm>
            <a:off x="3711575" y="4392931"/>
            <a:ext cx="2846070" cy="2378709"/>
            <a:chOff x="5845" y="6918"/>
            <a:chExt cx="4482" cy="3746"/>
          </a:xfrm>
        </p:grpSpPr>
        <p:grpSp>
          <p:nvGrpSpPr>
            <p:cNvPr id="452" name="Group 451"/>
            <p:cNvGrpSpPr/>
            <p:nvPr/>
          </p:nvGrpSpPr>
          <p:grpSpPr>
            <a:xfrm>
              <a:off x="5845" y="6918"/>
              <a:ext cx="4482" cy="3746"/>
              <a:chOff x="7958829" y="2933433"/>
              <a:chExt cx="1805093" cy="1529721"/>
            </a:xfrm>
          </p:grpSpPr>
          <p:cxnSp>
            <p:nvCxnSpPr>
              <p:cNvPr id="453" name="Straight Arrow Connector 452"/>
              <p:cNvCxnSpPr/>
              <p:nvPr/>
            </p:nvCxnSpPr>
            <p:spPr>
              <a:xfrm>
                <a:off x="8716181" y="4165620"/>
                <a:ext cx="787488"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455" name="TextBox 91"/>
              <p:cNvSpPr txBox="1"/>
              <p:nvPr/>
            </p:nvSpPr>
            <p:spPr>
              <a:xfrm>
                <a:off x="8607311" y="4246289"/>
                <a:ext cx="600389" cy="216865"/>
              </a:xfrm>
              <a:prstGeom prst="rect">
                <a:avLst/>
              </a:prstGeom>
              <a:noFill/>
            </p:spPr>
            <p:txBody>
              <a:bodyPr wrap="square" rtlCol="0">
                <a:spAutoFit/>
              </a:bodyPr>
              <a:lstStyle/>
              <a:p>
                <a:r>
                  <a:rPr lang="en-US" sz="1600" b="1">
                    <a:solidFill>
                      <a:srgbClr val="0439FC"/>
                    </a:solidFill>
                    <a:latin typeface="Lato" panose="020f0502020204030203" charset="0"/>
                  </a:rPr>
                  <a:t>202</a:t>
                </a:r>
                <a:r>
                  <a:rPr lang="vi-VN" altLang="en-US" sz="1600" b="1">
                    <a:solidFill>
                      <a:srgbClr val="0439FC"/>
                    </a:solidFill>
                    <a:latin typeface="Lato" panose="020f0502020204030203" charset="0"/>
                  </a:rPr>
                  <a:t>0</a:t>
                </a:r>
                <a:endParaRPr lang="vi-VN" altLang="en-US" sz="1600" b="1">
                  <a:solidFill>
                    <a:srgbClr val="0439FC"/>
                  </a:solidFill>
                  <a:latin typeface="Lato" panose="020f0502020204030203" charset="0"/>
                </a:endParaRPr>
              </a:p>
            </p:txBody>
          </p:sp>
          <p:grpSp>
            <p:nvGrpSpPr>
              <p:cNvPr id="456" name="Group 455"/>
              <p:cNvGrpSpPr/>
              <p:nvPr/>
            </p:nvGrpSpPr>
            <p:grpSpPr>
              <a:xfrm>
                <a:off x="7958829" y="2933433"/>
                <a:ext cx="1805093" cy="1245101"/>
                <a:chOff x="4248065" y="2961648"/>
                <a:chExt cx="1805093" cy="1323231"/>
              </a:xfrm>
            </p:grpSpPr>
            <p:grpSp>
              <p:nvGrpSpPr>
                <p:cNvPr id="457" name="Group 456"/>
                <p:cNvGrpSpPr/>
                <p:nvPr/>
              </p:nvGrpSpPr>
              <p:grpSpPr>
                <a:xfrm>
                  <a:off x="4636321" y="3806638"/>
                  <a:ext cx="1015430" cy="478241"/>
                  <a:chOff x="2428451" y="3532015"/>
                  <a:chExt cx="1015430" cy="478241"/>
                </a:xfrm>
              </p:grpSpPr>
              <p:cxnSp>
                <p:nvCxnSpPr>
                  <p:cNvPr id="458" name="Straight Connector 457"/>
                  <p:cNvCxnSpPr/>
                  <p:nvPr/>
                </p:nvCxnSpPr>
                <p:spPr>
                  <a:xfrm flipH="1">
                    <a:off x="2797349" y="3532015"/>
                    <a:ext cx="13123" cy="47824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9" name="Straight Connector 458"/>
                  <p:cNvCxnSpPr/>
                  <p:nvPr/>
                </p:nvCxnSpPr>
                <p:spPr>
                  <a:xfrm>
                    <a:off x="2428451" y="3533702"/>
                    <a:ext cx="1015430"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460" name="TextBox 118"/>
                <p:cNvSpPr txBox="1"/>
                <p:nvPr/>
              </p:nvSpPr>
              <p:spPr>
                <a:xfrm>
                  <a:off x="4248065" y="2961648"/>
                  <a:ext cx="1805093" cy="738732"/>
                </a:xfrm>
                <a:prstGeom prst="rect">
                  <a:avLst/>
                </a:prstGeom>
                <a:noFill/>
              </p:spPr>
              <p:txBody>
                <a:bodyPr wrap="square" rtlCol="0">
                  <a:noAutofit/>
                </a:bodyPr>
                <a:lstStyle/>
                <a:p>
                  <a:pPr algn="ctr"/>
                  <a:r>
                    <a:rPr lang="en-US" altLang="en-US" b="1">
                      <a:latin typeface="Lato" panose="020f0502020204030203" charset="0"/>
                    </a:rPr>
                    <a:t>hand-raising, standing,</a:t>
                  </a:r>
                  <a:r>
                    <a:rPr lang="vi-VN" altLang="en-US" b="1">
                      <a:latin typeface="Lato" panose="020f0502020204030203" charset="0"/>
                    </a:rPr>
                    <a:t> </a:t>
                  </a:r>
                  <a:r>
                    <a:rPr lang="en-US" altLang="en-US" b="1">
                      <a:latin typeface="Lato" panose="020f0502020204030203" charset="0"/>
                    </a:rPr>
                    <a:t>sleeping </a:t>
                  </a:r>
                  <a:endParaRPr lang="en-US" altLang="en-US" b="1">
                    <a:latin typeface="Lato" panose="020f0502020204030203" charset="0"/>
                  </a:endParaRPr>
                </a:p>
                <a:p>
                  <a:pPr algn="ctr"/>
                  <a:r>
                    <a:rPr lang="en-US" altLang="en-US" b="1">
                      <a:latin typeface="Lato" panose="020f0502020204030203" charset="0"/>
                    </a:rPr>
                    <a:t>Faster R-CNN++</a:t>
                  </a:r>
                  <a:endParaRPr lang="en-US" altLang="en-US" b="1">
                    <a:latin typeface="Lato" panose="020f0502020204030203" charset="0"/>
                  </a:endParaRPr>
                </a:p>
                <a:p>
                  <a:pPr algn="ctr"/>
                  <a:r>
                    <a:rPr lang="en-US" altLang="en-US" b="1">
                      <a:latin typeface="Lato" panose="020f0502020204030203" charset="0"/>
                    </a:rPr>
                    <a:t> [</a:t>
                  </a:r>
                  <a:r>
                    <a:rPr lang="vi-VN" altLang="en-US" b="1">
                      <a:latin typeface="Lato" panose="020f0502020204030203" charset="0"/>
                    </a:rPr>
                    <a:t>2020, Zheng</a:t>
                  </a:r>
                  <a:r>
                    <a:rPr lang="en-US" altLang="en-US" b="1">
                      <a:latin typeface="Lato" panose="020f0502020204030203" charset="0"/>
                    </a:rPr>
                    <a:t>]</a:t>
                  </a:r>
                  <a:endParaRPr lang="en-US" altLang="en-US" b="1">
                    <a:latin typeface="Lato" panose="020f0502020204030203" charset="0"/>
                  </a:endParaRPr>
                </a:p>
              </p:txBody>
            </p:sp>
          </p:grpSp>
        </p:grpSp>
        <p:sp>
          <p:nvSpPr>
            <p:cNvPr id="46" name="Oval 45"/>
            <p:cNvSpPr/>
            <p:nvPr/>
          </p:nvSpPr>
          <p:spPr>
            <a:xfrm>
              <a:off x="7560" y="9819"/>
              <a:ext cx="290" cy="294"/>
            </a:xfrm>
            <a:prstGeom prst="ellipse">
              <a:avLst/>
            </a:prstGeom>
            <a:solidFill>
              <a:srgbClr val="4472C4"/>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Lato" panose="020f0502020204030203" charset="0"/>
              </a:endParaRPr>
            </a:p>
          </p:txBody>
        </p:sp>
      </p:grpSp>
      <p:grpSp>
        <p:nvGrpSpPr>
          <p:cNvPr id="6" name="Group 5"/>
          <p:cNvGrpSpPr/>
          <p:nvPr/>
        </p:nvGrpSpPr>
        <p:grpSpPr>
          <a:xfrm>
            <a:off x="1538605" y="2400302"/>
            <a:ext cx="3574415" cy="4311648"/>
            <a:chOff x="2423" y="3780"/>
            <a:chExt cx="5629" cy="6790"/>
          </a:xfrm>
        </p:grpSpPr>
        <p:grpSp>
          <p:nvGrpSpPr>
            <p:cNvPr id="422" name="Group 421"/>
            <p:cNvGrpSpPr/>
            <p:nvPr/>
          </p:nvGrpSpPr>
          <p:grpSpPr>
            <a:xfrm>
              <a:off x="2423" y="3780"/>
              <a:ext cx="5629" cy="6790"/>
              <a:chOff x="1160033" y="1643576"/>
              <a:chExt cx="2267099" cy="2773018"/>
            </a:xfrm>
          </p:grpSpPr>
          <p:grpSp>
            <p:nvGrpSpPr>
              <p:cNvPr id="423" name="Group 422"/>
              <p:cNvGrpSpPr/>
              <p:nvPr/>
            </p:nvGrpSpPr>
            <p:grpSpPr>
              <a:xfrm>
                <a:off x="1160033" y="1643576"/>
                <a:ext cx="2267099" cy="2465850"/>
                <a:chOff x="2286658" y="2442749"/>
                <a:chExt cx="2267099" cy="1797542"/>
              </a:xfrm>
            </p:grpSpPr>
            <p:grpSp>
              <p:nvGrpSpPr>
                <p:cNvPr id="424" name="Group 423"/>
                <p:cNvGrpSpPr/>
                <p:nvPr/>
              </p:nvGrpSpPr>
              <p:grpSpPr>
                <a:xfrm>
                  <a:off x="2456970" y="3017003"/>
                  <a:ext cx="1625600" cy="1223288"/>
                  <a:chOff x="2351938" y="2695727"/>
                  <a:chExt cx="1625600" cy="1223288"/>
                </a:xfrm>
              </p:grpSpPr>
              <p:cxnSp>
                <p:nvCxnSpPr>
                  <p:cNvPr id="425" name="Straight Connector 424"/>
                  <p:cNvCxnSpPr/>
                  <p:nvPr/>
                </p:nvCxnSpPr>
                <p:spPr>
                  <a:xfrm flipH="1">
                    <a:off x="3144444" y="2699430"/>
                    <a:ext cx="0" cy="1219585"/>
                  </a:xfrm>
                  <a:prstGeom prst="line">
                    <a:avLst/>
                  </a:prstGeom>
                </p:spPr>
                <p:style>
                  <a:lnRef idx="3">
                    <a:schemeClr val="accent1"/>
                  </a:lnRef>
                  <a:fillRef idx="0">
                    <a:schemeClr val="accent1"/>
                  </a:fillRef>
                  <a:effectRef idx="2">
                    <a:schemeClr val="accent1"/>
                  </a:effectRef>
                  <a:fontRef idx="minor">
                    <a:schemeClr val="tx1"/>
                  </a:fontRef>
                </p:style>
              </p:cxnSp>
              <p:cxnSp>
                <p:nvCxnSpPr>
                  <p:cNvPr id="426" name="Straight Connector 425"/>
                  <p:cNvCxnSpPr/>
                  <p:nvPr/>
                </p:nvCxnSpPr>
                <p:spPr>
                  <a:xfrm>
                    <a:off x="2351938" y="2695727"/>
                    <a:ext cx="1625600"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427" name="TextBox 14"/>
                <p:cNvSpPr txBox="1"/>
                <p:nvPr/>
              </p:nvSpPr>
              <p:spPr>
                <a:xfrm>
                  <a:off x="2286658" y="2442749"/>
                  <a:ext cx="2267099" cy="633269"/>
                </a:xfrm>
                <a:prstGeom prst="rect">
                  <a:avLst/>
                </a:prstGeom>
                <a:noFill/>
              </p:spPr>
              <p:txBody>
                <a:bodyPr wrap="none" rtlCol="0">
                  <a:noAutofit/>
                </a:bodyPr>
                <a:lstStyle/>
                <a:p>
                  <a:pPr algn="ctr"/>
                  <a:r>
                    <a:rPr lang="en-US" altLang="en-US" b="1">
                      <a:latin typeface="Lato" panose="020f0502020204030203" charset="0"/>
                    </a:rPr>
                    <a:t>92.86% acc, </a:t>
                  </a:r>
                  <a:endParaRPr lang="en-US" altLang="en-US" b="1">
                    <a:latin typeface="Lato" panose="020f0502020204030203" charset="0"/>
                  </a:endParaRPr>
                </a:p>
                <a:p>
                  <a:pPr algn="ctr"/>
                  <a:r>
                    <a:rPr lang="en-US" altLang="en-US" b="1">
                      <a:latin typeface="Lato" panose="020f0502020204030203" charset="0"/>
                    </a:rPr>
                    <a:t>5 student behaviors, </a:t>
                  </a:r>
                  <a:endParaRPr lang="en-US" altLang="en-US" b="1">
                    <a:latin typeface="Lato" panose="020f0502020204030203" charset="0"/>
                  </a:endParaRPr>
                </a:p>
                <a:p>
                  <a:pPr algn="ctr"/>
                  <a:r>
                    <a:rPr lang="en-US" altLang="en-US" b="1">
                      <a:latin typeface="Lato" panose="020f0502020204030203" charset="0"/>
                    </a:rPr>
                    <a:t>Faster R-CNN + OpenPose + CNN </a:t>
                  </a:r>
                  <a:endParaRPr lang="en-US" altLang="en-US" b="1">
                    <a:latin typeface="Lato" panose="020f0502020204030203" charset="0"/>
                  </a:endParaRPr>
                </a:p>
                <a:p>
                  <a:pPr algn="ctr"/>
                  <a:r>
                    <a:rPr lang="en-US" altLang="en-US" b="1">
                      <a:latin typeface="Lato" panose="020f0502020204030203" charset="0"/>
                    </a:rPr>
                    <a:t>[2019, Fu]</a:t>
                  </a:r>
                  <a:endParaRPr lang="en-US" altLang="en-US" b="1">
                    <a:latin typeface="Lato" panose="020f0502020204030203" charset="0"/>
                  </a:endParaRPr>
                </a:p>
              </p:txBody>
            </p:sp>
          </p:grpSp>
          <p:cxnSp>
            <p:nvCxnSpPr>
              <p:cNvPr id="429" name="Straight Arrow Connector 428"/>
              <p:cNvCxnSpPr/>
              <p:nvPr/>
            </p:nvCxnSpPr>
            <p:spPr>
              <a:xfrm>
                <a:off x="2026084" y="4156307"/>
                <a:ext cx="901312"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431" name="TextBox 86"/>
              <p:cNvSpPr txBox="1"/>
              <p:nvPr/>
            </p:nvSpPr>
            <p:spPr>
              <a:xfrm>
                <a:off x="1955033" y="4199722"/>
                <a:ext cx="421640" cy="216872"/>
              </a:xfrm>
              <a:prstGeom prst="rect">
                <a:avLst/>
              </a:prstGeom>
              <a:noFill/>
            </p:spPr>
            <p:txBody>
              <a:bodyPr wrap="square" rtlCol="0">
                <a:spAutoFit/>
              </a:bodyPr>
              <a:lstStyle/>
              <a:p>
                <a:r>
                  <a:rPr lang="vi-VN" altLang="en-US" sz="1600" b="1">
                    <a:solidFill>
                      <a:srgbClr val="0439FC"/>
                    </a:solidFill>
                    <a:latin typeface="Lato" panose="020f0502020204030203" charset="0"/>
                  </a:rPr>
                  <a:t>2019</a:t>
                </a:r>
                <a:endParaRPr lang="vi-VN" altLang="en-US" sz="1600" b="1">
                  <a:solidFill>
                    <a:srgbClr val="0439FC"/>
                  </a:solidFill>
                  <a:latin typeface="Lato" panose="020f0502020204030203" charset="0"/>
                </a:endParaRPr>
              </a:p>
            </p:txBody>
          </p:sp>
        </p:grpSp>
        <p:sp>
          <p:nvSpPr>
            <p:cNvPr id="47" name="Oval 46"/>
            <p:cNvSpPr/>
            <p:nvPr/>
          </p:nvSpPr>
          <p:spPr>
            <a:xfrm>
              <a:off x="4518" y="9714"/>
              <a:ext cx="290" cy="294"/>
            </a:xfrm>
            <a:prstGeom prst="ellipse">
              <a:avLst/>
            </a:prstGeom>
            <a:solidFill>
              <a:srgbClr val="4472C4"/>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Lato" panose="020f0502020204030203" charset="0"/>
              </a:endParaRPr>
            </a:p>
          </p:txBody>
        </p:sp>
      </p:grpSp>
      <p:grpSp>
        <p:nvGrpSpPr>
          <p:cNvPr id="4" name="Group 3"/>
          <p:cNvGrpSpPr/>
          <p:nvPr/>
        </p:nvGrpSpPr>
        <p:grpSpPr>
          <a:xfrm>
            <a:off x="414020" y="3924301"/>
            <a:ext cx="1934210" cy="2793364"/>
            <a:chOff x="652" y="6180"/>
            <a:chExt cx="3046" cy="4399"/>
          </a:xfrm>
        </p:grpSpPr>
        <p:grpSp>
          <p:nvGrpSpPr>
            <p:cNvPr id="490" name="Group 489"/>
            <p:cNvGrpSpPr/>
            <p:nvPr/>
          </p:nvGrpSpPr>
          <p:grpSpPr>
            <a:xfrm>
              <a:off x="652" y="6180"/>
              <a:ext cx="3046" cy="4399"/>
              <a:chOff x="326491" y="2631309"/>
              <a:chExt cx="1226950" cy="1796743"/>
            </a:xfrm>
          </p:grpSpPr>
          <p:cxnSp>
            <p:nvCxnSpPr>
              <p:cNvPr id="491" name="Straight Arrow Connector 490"/>
              <p:cNvCxnSpPr/>
              <p:nvPr/>
            </p:nvCxnSpPr>
            <p:spPr>
              <a:xfrm>
                <a:off x="748075" y="4156307"/>
                <a:ext cx="805366"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492" name="TextBox 28"/>
              <p:cNvSpPr txBox="1"/>
              <p:nvPr/>
            </p:nvSpPr>
            <p:spPr>
              <a:xfrm>
                <a:off x="326491" y="2631309"/>
                <a:ext cx="1180627" cy="949631"/>
              </a:xfrm>
              <a:prstGeom prst="rect">
                <a:avLst/>
              </a:prstGeom>
              <a:noFill/>
            </p:spPr>
            <p:txBody>
              <a:bodyPr wrap="square" rtlCol="0">
                <a:spAutoFit/>
              </a:bodyPr>
              <a:lstStyle/>
              <a:p>
                <a:pPr algn="ctr"/>
                <a:r>
                  <a:rPr lang="vi-VN" altLang="en-US" b="1">
                    <a:latin typeface="Lato" panose="020f0502020204030203" charset="0"/>
                  </a:rPr>
                  <a:t> </a:t>
                </a:r>
                <a:r>
                  <a:rPr lang="en-US" altLang="en-US" b="1">
                    <a:latin typeface="Lato" panose="020f0502020204030203" charset="0"/>
                  </a:rPr>
                  <a:t>72% acc</a:t>
                </a:r>
                <a:r>
                  <a:rPr lang="vi-VN" altLang="en-US" b="1">
                    <a:latin typeface="Lato" panose="020f0502020204030203" charset="0"/>
                  </a:rPr>
                  <a:t>,</a:t>
                </a:r>
                <a:endParaRPr lang="vi-VN" altLang="en-US" b="1">
                  <a:latin typeface="Lato" panose="020f0502020204030203" charset="0"/>
                </a:endParaRPr>
              </a:p>
              <a:p>
                <a:pPr algn="ctr"/>
                <a:r>
                  <a:rPr lang="en-US" altLang="en-US" b="1">
                    <a:latin typeface="Lato" panose="020f0502020204030203" charset="0"/>
                  </a:rPr>
                  <a:t>6 gestures</a:t>
                </a:r>
                <a:endParaRPr lang="en-US" altLang="en-US" b="1">
                  <a:latin typeface="Lato" panose="020f0502020204030203" charset="0"/>
                </a:endParaRPr>
              </a:p>
              <a:p>
                <a:pPr algn="ctr"/>
                <a:r>
                  <a:rPr lang="en-US" altLang="en-US" b="1">
                    <a:latin typeface="Lato" panose="020f0502020204030203" charset="0"/>
                  </a:rPr>
                  <a:t> Classroom 2.0,</a:t>
                </a:r>
                <a:endParaRPr lang="en-US" altLang="en-US" b="1">
                  <a:latin typeface="Lato" panose="020f0502020204030203" charset="0"/>
                </a:endParaRPr>
              </a:p>
              <a:p>
                <a:pPr algn="ctr"/>
                <a:r>
                  <a:rPr lang="en-US" altLang="en-US" b="1">
                    <a:latin typeface="Lato" panose="020f0502020204030203" charset="0"/>
                  </a:rPr>
                  <a:t> PTZ camera</a:t>
                </a:r>
                <a:endParaRPr lang="en-US" altLang="en-US" b="1">
                  <a:latin typeface="Lato" panose="020f0502020204030203" charset="0"/>
                </a:endParaRPr>
              </a:p>
              <a:p>
                <a:pPr algn="ctr"/>
                <a:r>
                  <a:rPr lang="en-US" altLang="en-US" b="1">
                    <a:latin typeface="Lato" panose="020f0502020204030203" charset="0"/>
                  </a:rPr>
                  <a:t> </a:t>
                </a:r>
                <a:r>
                  <a:rPr lang="vi-VN" altLang="en-US" b="1">
                    <a:latin typeface="Lato" panose="020f0502020204030203" charset="0"/>
                    <a:sym typeface="+mn-ea"/>
                  </a:rPr>
                  <a:t>[</a:t>
                </a:r>
                <a:r>
                  <a:rPr lang="en-US" altLang="en-US" b="1">
                    <a:latin typeface="Lato" panose="020f0502020204030203" charset="0"/>
                    <a:sym typeface="+mn-ea"/>
                  </a:rPr>
                  <a:t>2011</a:t>
                </a:r>
                <a:r>
                  <a:rPr lang="vi-VN" altLang="en-US" b="1">
                    <a:latin typeface="Lato" panose="020f0502020204030203" charset="0"/>
                    <a:sym typeface="+mn-ea"/>
                  </a:rPr>
                  <a:t>,</a:t>
                </a:r>
                <a:r>
                  <a:rPr lang="en-US" altLang="en-US" b="1">
                    <a:latin typeface="Lato" panose="020f0502020204030203" charset="0"/>
                    <a:sym typeface="+mn-ea"/>
                  </a:rPr>
                  <a:t> Fang</a:t>
                </a:r>
                <a:r>
                  <a:rPr lang="vi-VN" altLang="en-US" b="1">
                    <a:latin typeface="Lato" panose="020f0502020204030203" charset="0"/>
                    <a:sym typeface="+mn-ea"/>
                  </a:rPr>
                  <a:t>]</a:t>
                </a:r>
                <a:endParaRPr lang="vi-VN" altLang="en-US" b="1">
                  <a:latin typeface="Lato" panose="020f0502020204030203" charset="0"/>
                  <a:sym typeface="+mn-ea"/>
                </a:endParaRPr>
              </a:p>
            </p:txBody>
          </p:sp>
          <p:grpSp>
            <p:nvGrpSpPr>
              <p:cNvPr id="493" name="Group 492"/>
              <p:cNvGrpSpPr/>
              <p:nvPr/>
            </p:nvGrpSpPr>
            <p:grpSpPr>
              <a:xfrm>
                <a:off x="450404" y="3611631"/>
                <a:ext cx="773389" cy="590765"/>
                <a:chOff x="2649908" y="3290355"/>
                <a:chExt cx="773389" cy="590765"/>
              </a:xfrm>
            </p:grpSpPr>
            <p:cxnSp>
              <p:nvCxnSpPr>
                <p:cNvPr id="494" name="Straight Connector 493"/>
                <p:cNvCxnSpPr/>
                <p:nvPr/>
              </p:nvCxnSpPr>
              <p:spPr>
                <a:xfrm flipH="1">
                  <a:off x="2918990" y="3306531"/>
                  <a:ext cx="0" cy="574589"/>
                </a:xfrm>
                <a:prstGeom prst="line">
                  <a:avLst/>
                </a:prstGeom>
              </p:spPr>
              <p:style>
                <a:lnRef idx="3">
                  <a:schemeClr val="accent1"/>
                </a:lnRef>
                <a:fillRef idx="0">
                  <a:schemeClr val="accent1"/>
                </a:fillRef>
                <a:effectRef idx="2">
                  <a:schemeClr val="accent1"/>
                </a:effectRef>
                <a:fontRef idx="minor">
                  <a:schemeClr val="tx1"/>
                </a:fontRef>
              </p:style>
            </p:cxnSp>
            <p:cxnSp>
              <p:nvCxnSpPr>
                <p:cNvPr id="495" name="Straight Connector 494"/>
                <p:cNvCxnSpPr/>
                <p:nvPr/>
              </p:nvCxnSpPr>
              <p:spPr>
                <a:xfrm>
                  <a:off x="2649908" y="3290355"/>
                  <a:ext cx="773389"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497" name="TextBox 85"/>
              <p:cNvSpPr txBox="1"/>
              <p:nvPr/>
            </p:nvSpPr>
            <p:spPr>
              <a:xfrm>
                <a:off x="333216" y="4211152"/>
                <a:ext cx="394547" cy="216900"/>
              </a:xfrm>
              <a:prstGeom prst="rect">
                <a:avLst/>
              </a:prstGeom>
              <a:noFill/>
            </p:spPr>
            <p:txBody>
              <a:bodyPr wrap="square" rtlCol="0">
                <a:spAutoFit/>
              </a:bodyPr>
              <a:lstStyle/>
              <a:p>
                <a:r>
                  <a:rPr lang="en-US" sz="1600" b="1">
                    <a:solidFill>
                      <a:srgbClr val="0439FC"/>
                    </a:solidFill>
                    <a:latin typeface="Lato" panose="020f0502020204030203" charset="0"/>
                  </a:rPr>
                  <a:t>201</a:t>
                </a:r>
                <a:r>
                  <a:rPr lang="vi-VN" altLang="en-US" sz="1600" b="1">
                    <a:solidFill>
                      <a:srgbClr val="0439FC"/>
                    </a:solidFill>
                    <a:latin typeface="Lato" panose="020f0502020204030203" charset="0"/>
                  </a:rPr>
                  <a:t>1</a:t>
                </a:r>
                <a:endParaRPr lang="vi-VN" altLang="en-US" sz="1600" b="1">
                  <a:solidFill>
                    <a:srgbClr val="0439FC"/>
                  </a:solidFill>
                  <a:latin typeface="Lato" panose="020f0502020204030203" charset="0"/>
                </a:endParaRPr>
              </a:p>
            </p:txBody>
          </p:sp>
        </p:grpSp>
        <p:sp>
          <p:nvSpPr>
            <p:cNvPr id="58" name="Oval 57"/>
            <p:cNvSpPr/>
            <p:nvPr/>
          </p:nvSpPr>
          <p:spPr>
            <a:xfrm>
              <a:off x="1440" y="9780"/>
              <a:ext cx="290" cy="294"/>
            </a:xfrm>
            <a:prstGeom prst="ellipse">
              <a:avLst/>
            </a:prstGeom>
            <a:solidFill>
              <a:srgbClr val="4472C4"/>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Lato" panose="020f0502020204030203" charset="0"/>
              </a:endParaRPr>
            </a:p>
          </p:txBody>
        </p:sp>
      </p:grpSp>
      <p:grpSp>
        <p:nvGrpSpPr>
          <p:cNvPr id="59" name="Group 58"/>
          <p:cNvGrpSpPr/>
          <p:nvPr/>
        </p:nvGrpSpPr>
        <p:grpSpPr>
          <a:xfrm>
            <a:off x="10744201" y="4704079"/>
            <a:ext cx="2983865" cy="2007871"/>
            <a:chOff x="9841478" y="2178360"/>
            <a:chExt cx="2839542" cy="2324025"/>
          </a:xfrm>
        </p:grpSpPr>
        <p:grpSp>
          <p:nvGrpSpPr>
            <p:cNvPr id="60" name="Group 59"/>
            <p:cNvGrpSpPr/>
            <p:nvPr/>
          </p:nvGrpSpPr>
          <p:grpSpPr>
            <a:xfrm>
              <a:off x="9841478" y="2178360"/>
              <a:ext cx="2839542" cy="1979927"/>
              <a:chOff x="4002627" y="2175816"/>
              <a:chExt cx="2839542" cy="1979927"/>
            </a:xfrm>
          </p:grpSpPr>
          <p:grpSp>
            <p:nvGrpSpPr>
              <p:cNvPr id="61" name="Group 60"/>
              <p:cNvGrpSpPr/>
              <p:nvPr/>
            </p:nvGrpSpPr>
            <p:grpSpPr>
              <a:xfrm>
                <a:off x="4943175" y="3563753"/>
                <a:ext cx="759726" cy="591990"/>
                <a:chOff x="2735305" y="3289130"/>
                <a:chExt cx="759726" cy="591990"/>
              </a:xfrm>
            </p:grpSpPr>
            <p:cxnSp>
              <p:nvCxnSpPr>
                <p:cNvPr id="62" name="Straight Connector 61"/>
                <p:cNvCxnSpPr/>
                <p:nvPr/>
              </p:nvCxnSpPr>
              <p:spPr>
                <a:xfrm flipH="1">
                  <a:off x="3100841" y="3306531"/>
                  <a:ext cx="0" cy="574589"/>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2735305" y="3289130"/>
                  <a:ext cx="759726"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68" name="TextBox 59"/>
              <p:cNvSpPr txBox="1"/>
              <p:nvPr/>
            </p:nvSpPr>
            <p:spPr>
              <a:xfrm>
                <a:off x="4002627" y="2175816"/>
                <a:ext cx="2839542" cy="1387653"/>
              </a:xfrm>
              <a:prstGeom prst="rect">
                <a:avLst/>
              </a:prstGeom>
              <a:noFill/>
            </p:spPr>
            <p:txBody>
              <a:bodyPr wrap="square" rtlCol="0">
                <a:spAutoFit/>
              </a:bodyPr>
              <a:lstStyle/>
              <a:p>
                <a:pPr algn="ctr"/>
                <a:r>
                  <a:rPr lang="en-US" altLang="en-US" b="1">
                    <a:latin typeface="Lato" panose="020f0502020204030203" charset="0"/>
                  </a:rPr>
                  <a:t>YOLOv5-A + OpenPose</a:t>
                </a:r>
                <a:r>
                  <a:rPr lang="vi-VN" altLang="en-US" b="1">
                    <a:latin typeface="Lato" panose="020f0502020204030203" charset="0"/>
                  </a:rPr>
                  <a:t>,</a:t>
                </a:r>
                <a:endParaRPr lang="en-US" altLang="en-US" b="1">
                  <a:latin typeface="Lato" panose="020f0502020204030203" charset="0"/>
                </a:endParaRPr>
              </a:p>
              <a:p>
                <a:pPr algn="ctr"/>
                <a:r>
                  <a:rPr lang="en-US" altLang="en-US" b="1">
                    <a:latin typeface="Lato" panose="020f0502020204030203" charset="0"/>
                  </a:rPr>
                  <a:t>82.1% mAP, </a:t>
                </a:r>
                <a:endParaRPr lang="en-US" altLang="en-US" b="1">
                  <a:latin typeface="Lato" panose="020f0502020204030203" charset="0"/>
                </a:endParaRPr>
              </a:p>
              <a:p>
                <a:pPr algn="ctr"/>
                <a:r>
                  <a:rPr lang="en-US" altLang="en-US" b="1">
                    <a:latin typeface="Lato" panose="020f0502020204030203" charset="0"/>
                  </a:rPr>
                  <a:t>5 behaviors</a:t>
                </a:r>
                <a:endParaRPr lang="en-US" altLang="en-US" b="1">
                  <a:latin typeface="Lato" panose="020f0502020204030203" charset="0"/>
                </a:endParaRPr>
              </a:p>
              <a:p>
                <a:pPr algn="ctr"/>
                <a:r>
                  <a:rPr lang="en-US" altLang="en-US" b="1">
                    <a:latin typeface="Lato" panose="020f0502020204030203" charset="0"/>
                  </a:rPr>
                  <a:t> [2024, Jia]</a:t>
                </a:r>
                <a:endParaRPr lang="en-US" altLang="en-US" b="1">
                  <a:latin typeface="Lato" panose="020f0502020204030203" charset="0"/>
                </a:endParaRPr>
              </a:p>
            </p:txBody>
          </p:sp>
        </p:grpSp>
        <p:grpSp>
          <p:nvGrpSpPr>
            <p:cNvPr id="122" name="Group 121"/>
            <p:cNvGrpSpPr/>
            <p:nvPr/>
          </p:nvGrpSpPr>
          <p:grpSpPr>
            <a:xfrm>
              <a:off x="11095330" y="4058997"/>
              <a:ext cx="832940" cy="182880"/>
              <a:chOff x="10349579" y="4078742"/>
              <a:chExt cx="832940" cy="182880"/>
            </a:xfrm>
          </p:grpSpPr>
          <p:cxnSp>
            <p:nvCxnSpPr>
              <p:cNvPr id="69" name="Straight Arrow Connector 68"/>
              <p:cNvCxnSpPr/>
              <p:nvPr/>
            </p:nvCxnSpPr>
            <p:spPr>
              <a:xfrm>
                <a:off x="10508872" y="4170182"/>
                <a:ext cx="673647"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85" name="Oval 84"/>
              <p:cNvSpPr/>
              <p:nvPr/>
            </p:nvSpPr>
            <p:spPr>
              <a:xfrm>
                <a:off x="10349579" y="4078742"/>
                <a:ext cx="182880" cy="182880"/>
              </a:xfrm>
              <a:prstGeom prst="ellipse">
                <a:avLst/>
              </a:prstGeom>
              <a:solidFill>
                <a:srgbClr val="4472C4"/>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Lato" panose="020f0502020204030203" charset="0"/>
                </a:endParaRPr>
              </a:p>
            </p:txBody>
          </p:sp>
        </p:grpSp>
        <p:sp>
          <p:nvSpPr>
            <p:cNvPr id="93" name="TextBox 92"/>
            <p:cNvSpPr txBox="1"/>
            <p:nvPr/>
          </p:nvSpPr>
          <p:spPr>
            <a:xfrm>
              <a:off x="10875411" y="4211327"/>
              <a:ext cx="701577" cy="291058"/>
            </a:xfrm>
            <a:prstGeom prst="rect">
              <a:avLst/>
            </a:prstGeom>
            <a:noFill/>
          </p:spPr>
          <p:txBody>
            <a:bodyPr wrap="square" rtlCol="0">
              <a:noAutofit/>
            </a:bodyPr>
            <a:lstStyle/>
            <a:p>
              <a:r>
                <a:rPr lang="en-US" sz="1600" b="1">
                  <a:solidFill>
                    <a:srgbClr val="0439FC"/>
                  </a:solidFill>
                  <a:latin typeface="Lato" panose="020f0502020204030203" charset="0"/>
                </a:rPr>
                <a:t>2024</a:t>
              </a:r>
              <a:endParaRPr lang="en-US" sz="1600" b="1">
                <a:solidFill>
                  <a:srgbClr val="0439FC"/>
                </a:solidFill>
                <a:latin typeface="Lato" panose="020f0502020204030203" charset="0"/>
              </a:endParaRPr>
            </a:p>
          </p:txBody>
        </p:sp>
      </p:grpSp>
      <p:grpSp>
        <p:nvGrpSpPr>
          <p:cNvPr id="11" name="Group 10"/>
          <p:cNvGrpSpPr/>
          <p:nvPr/>
        </p:nvGrpSpPr>
        <p:grpSpPr>
          <a:xfrm>
            <a:off x="13335000" y="3420744"/>
            <a:ext cx="4513153" cy="3348356"/>
            <a:chOff x="20523" y="5326"/>
            <a:chExt cx="7107" cy="5273"/>
          </a:xfrm>
        </p:grpSpPr>
        <p:grpSp>
          <p:nvGrpSpPr>
            <p:cNvPr id="37" name="Group 36"/>
            <p:cNvGrpSpPr/>
            <p:nvPr/>
          </p:nvGrpSpPr>
          <p:grpSpPr>
            <a:xfrm>
              <a:off x="20523" y="5326"/>
              <a:ext cx="7107" cy="5273"/>
              <a:chOff x="3832280" y="1565959"/>
              <a:chExt cx="3368126" cy="2941423"/>
            </a:xfrm>
          </p:grpSpPr>
          <p:cxnSp>
            <p:nvCxnSpPr>
              <p:cNvPr id="40" name="Straight Arrow Connector 39"/>
              <p:cNvCxnSpPr/>
              <p:nvPr/>
            </p:nvCxnSpPr>
            <p:spPr>
              <a:xfrm>
                <a:off x="4566134" y="4156307"/>
                <a:ext cx="258578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97" name="Group 96"/>
              <p:cNvGrpSpPr/>
              <p:nvPr/>
            </p:nvGrpSpPr>
            <p:grpSpPr>
              <a:xfrm>
                <a:off x="3832280" y="1565999"/>
                <a:ext cx="2221669" cy="2593379"/>
                <a:chOff x="3557086" y="1252088"/>
                <a:chExt cx="2221669" cy="2593379"/>
              </a:xfrm>
            </p:grpSpPr>
            <p:grpSp>
              <p:nvGrpSpPr>
                <p:cNvPr id="98" name="Group 97"/>
                <p:cNvGrpSpPr/>
                <p:nvPr/>
              </p:nvGrpSpPr>
              <p:grpSpPr>
                <a:xfrm>
                  <a:off x="4854569" y="3501450"/>
                  <a:ext cx="924186" cy="344017"/>
                  <a:chOff x="2646699" y="3226827"/>
                  <a:chExt cx="924186" cy="344017"/>
                </a:xfrm>
              </p:grpSpPr>
              <p:cxnSp>
                <p:nvCxnSpPr>
                  <p:cNvPr id="100" name="Straight Connector 99"/>
                  <p:cNvCxnSpPr/>
                  <p:nvPr/>
                </p:nvCxnSpPr>
                <p:spPr>
                  <a:xfrm flipH="1">
                    <a:off x="3096145" y="3231454"/>
                    <a:ext cx="0" cy="33939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1" name="Straight Connector 100"/>
                  <p:cNvCxnSpPr/>
                  <p:nvPr/>
                </p:nvCxnSpPr>
                <p:spPr>
                  <a:xfrm flipV="1">
                    <a:off x="2646699" y="3226827"/>
                    <a:ext cx="924186" cy="8655"/>
                  </a:xfrm>
                  <a:prstGeom prst="line">
                    <a:avLst/>
                  </a:prstGeom>
                </p:spPr>
                <p:style>
                  <a:lnRef idx="3">
                    <a:schemeClr val="accent1"/>
                  </a:lnRef>
                  <a:fillRef idx="0">
                    <a:schemeClr val="accent1"/>
                  </a:fillRef>
                  <a:effectRef idx="2">
                    <a:schemeClr val="accent1"/>
                  </a:effectRef>
                  <a:fontRef idx="minor">
                    <a:schemeClr val="tx1"/>
                  </a:fontRef>
                </p:style>
              </p:cxnSp>
            </p:grpSp>
            <p:sp>
              <p:nvSpPr>
                <p:cNvPr id="99" name="TextBox 98"/>
                <p:cNvSpPr txBox="1"/>
                <p:nvPr/>
              </p:nvSpPr>
              <p:spPr>
                <a:xfrm>
                  <a:off x="3557086" y="1252088"/>
                  <a:ext cx="1486608" cy="1053178"/>
                </a:xfrm>
                <a:prstGeom prst="rect">
                  <a:avLst/>
                </a:prstGeom>
                <a:noFill/>
              </p:spPr>
              <p:txBody>
                <a:bodyPr wrap="square" rtlCol="0">
                  <a:spAutoFit/>
                </a:bodyPr>
                <a:lstStyle/>
                <a:p>
                  <a:pPr algn="ctr"/>
                  <a:r>
                    <a:rPr lang="en-US" altLang="en-US" b="1">
                      <a:latin typeface="Lato" panose="020f0502020204030203" charset="0"/>
                    </a:rPr>
                    <a:t>WAD-YOLOv8 , +5.5% mAP, multi-dataset [2025, Han]</a:t>
                  </a:r>
                  <a:endParaRPr lang="en-US" altLang="en-US" b="1">
                    <a:latin typeface="Lato" panose="020f0502020204030203" charset="0"/>
                  </a:endParaRPr>
                </a:p>
              </p:txBody>
            </p:sp>
          </p:grpSp>
          <p:grpSp>
            <p:nvGrpSpPr>
              <p:cNvPr id="102" name="Group 101"/>
              <p:cNvGrpSpPr/>
              <p:nvPr/>
            </p:nvGrpSpPr>
            <p:grpSpPr>
              <a:xfrm>
                <a:off x="5602432" y="1565959"/>
                <a:ext cx="1597974" cy="2598945"/>
                <a:chOff x="4448337" y="2420748"/>
                <a:chExt cx="1597974" cy="2626462"/>
              </a:xfrm>
            </p:grpSpPr>
            <p:sp>
              <p:nvSpPr>
                <p:cNvPr id="104" name="TextBox 103"/>
                <p:cNvSpPr txBox="1"/>
                <p:nvPr/>
              </p:nvSpPr>
              <p:spPr>
                <a:xfrm>
                  <a:off x="4448337" y="2420748"/>
                  <a:ext cx="1597974" cy="955528"/>
                </a:xfrm>
                <a:prstGeom prst="rect">
                  <a:avLst/>
                </a:prstGeom>
                <a:noFill/>
              </p:spPr>
              <p:txBody>
                <a:bodyPr wrap="square" rtlCol="0">
                  <a:noAutofit/>
                </a:bodyPr>
                <a:lstStyle/>
                <a:p>
                  <a:pPr algn="ctr"/>
                  <a:r>
                    <a:rPr lang="en-US" altLang="en-US" b="1">
                      <a:latin typeface="Lato" panose="020f0502020204030203" charset="0"/>
                    </a:rPr>
                    <a:t>YOLO-CBD, 93.4% mAP, </a:t>
                  </a:r>
                  <a:endParaRPr lang="en-US" altLang="en-US" b="1">
                    <a:latin typeface="Lato" panose="020f0502020204030203" charset="0"/>
                  </a:endParaRPr>
                </a:p>
                <a:p>
                  <a:pPr algn="ctr"/>
                  <a:r>
                    <a:rPr lang="vi-VN" altLang="en-US" b="1">
                      <a:latin typeface="Lato" panose="020f0502020204030203" charset="0"/>
                    </a:rPr>
                    <a:t>f</a:t>
                  </a:r>
                  <a:r>
                    <a:rPr lang="en-US" altLang="en-US" b="1">
                      <a:latin typeface="Lato" panose="020f0502020204030203" charset="0"/>
                    </a:rPr>
                    <a:t>ocus &amp; distract [2025, Peng]</a:t>
                  </a:r>
                  <a:endParaRPr lang="en-US" altLang="en-US" b="1">
                    <a:latin typeface="Lato" panose="020f0502020204030203" charset="0"/>
                  </a:endParaRPr>
                </a:p>
              </p:txBody>
            </p:sp>
            <p:grpSp>
              <p:nvGrpSpPr>
                <p:cNvPr id="103" name="Group 102"/>
                <p:cNvGrpSpPr/>
                <p:nvPr/>
              </p:nvGrpSpPr>
              <p:grpSpPr>
                <a:xfrm>
                  <a:off x="4752075" y="3532332"/>
                  <a:ext cx="899606" cy="1514878"/>
                  <a:chOff x="2544205" y="3257709"/>
                  <a:chExt cx="899606" cy="1514878"/>
                </a:xfrm>
              </p:grpSpPr>
              <p:cxnSp>
                <p:nvCxnSpPr>
                  <p:cNvPr id="105" name="Straight Connector 104"/>
                  <p:cNvCxnSpPr/>
                  <p:nvPr/>
                </p:nvCxnSpPr>
                <p:spPr>
                  <a:xfrm flipH="1">
                    <a:off x="2945719" y="3257709"/>
                    <a:ext cx="0" cy="1514878"/>
                  </a:xfrm>
                  <a:prstGeom prst="line">
                    <a:avLst/>
                  </a:prstGeom>
                </p:spPr>
                <p:style>
                  <a:lnRef idx="3">
                    <a:schemeClr val="accent1"/>
                  </a:lnRef>
                  <a:fillRef idx="0">
                    <a:schemeClr val="accent1"/>
                  </a:fillRef>
                  <a:effectRef idx="2">
                    <a:schemeClr val="accent1"/>
                  </a:effectRef>
                  <a:fontRef idx="minor">
                    <a:schemeClr val="tx1"/>
                  </a:fontRef>
                </p:style>
              </p:cxnSp>
              <p:cxnSp>
                <p:nvCxnSpPr>
                  <p:cNvPr id="106" name="Straight Connector 105"/>
                  <p:cNvCxnSpPr/>
                  <p:nvPr/>
                </p:nvCxnSpPr>
                <p:spPr>
                  <a:xfrm>
                    <a:off x="2544205" y="3263612"/>
                    <a:ext cx="899606" cy="0"/>
                  </a:xfrm>
                  <a:prstGeom prst="line">
                    <a:avLst/>
                  </a:prstGeom>
                </p:spPr>
                <p:style>
                  <a:lnRef idx="3">
                    <a:schemeClr val="accent1"/>
                  </a:lnRef>
                  <a:fillRef idx="0">
                    <a:schemeClr val="accent1"/>
                  </a:fillRef>
                  <a:effectRef idx="2">
                    <a:schemeClr val="accent1"/>
                  </a:effectRef>
                  <a:fontRef idx="minor">
                    <a:schemeClr val="tx1"/>
                  </a:fontRef>
                </p:style>
              </p:cxnSp>
            </p:grpSp>
          </p:grpSp>
          <p:grpSp>
            <p:nvGrpSpPr>
              <p:cNvPr id="49" name="Group 48"/>
              <p:cNvGrpSpPr/>
              <p:nvPr/>
            </p:nvGrpSpPr>
            <p:grpSpPr>
              <a:xfrm>
                <a:off x="4019572" y="2717870"/>
                <a:ext cx="1141296" cy="1368724"/>
                <a:chOff x="2527425" y="3263120"/>
                <a:chExt cx="1141296" cy="1368724"/>
              </a:xfrm>
            </p:grpSpPr>
            <p:cxnSp>
              <p:nvCxnSpPr>
                <p:cNvPr id="51" name="Straight Connector 50"/>
                <p:cNvCxnSpPr/>
                <p:nvPr/>
              </p:nvCxnSpPr>
              <p:spPr>
                <a:xfrm flipH="1">
                  <a:off x="3000490" y="3266407"/>
                  <a:ext cx="0" cy="1365437"/>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a:off x="2527425" y="3263120"/>
                  <a:ext cx="1141296"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81" name="Oval 80"/>
              <p:cNvSpPr/>
              <p:nvPr/>
            </p:nvSpPr>
            <p:spPr>
              <a:xfrm>
                <a:off x="4401197" y="4064867"/>
                <a:ext cx="182880" cy="182880"/>
              </a:xfrm>
              <a:prstGeom prst="ellipse">
                <a:avLst/>
              </a:prstGeom>
              <a:solidFill>
                <a:srgbClr val="4472C4"/>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Lato" panose="020f0502020204030203" charset="0"/>
                </a:endParaRPr>
              </a:p>
            </p:txBody>
          </p:sp>
          <p:sp>
            <p:nvSpPr>
              <p:cNvPr id="90" name="TextBox 89"/>
              <p:cNvSpPr txBox="1"/>
              <p:nvPr/>
            </p:nvSpPr>
            <p:spPr>
              <a:xfrm>
                <a:off x="4152873" y="4211152"/>
                <a:ext cx="550151" cy="296230"/>
              </a:xfrm>
              <a:prstGeom prst="rect">
                <a:avLst/>
              </a:prstGeom>
              <a:noFill/>
            </p:spPr>
            <p:txBody>
              <a:bodyPr wrap="square" rtlCol="0">
                <a:spAutoFit/>
              </a:bodyPr>
              <a:lstStyle/>
              <a:p>
                <a:r>
                  <a:rPr lang="vi-VN" altLang="en-US" sz="1600" b="1">
                    <a:solidFill>
                      <a:srgbClr val="0439FC"/>
                    </a:solidFill>
                    <a:latin typeface="Lato" panose="020f0502020204030203" charset="0"/>
                  </a:rPr>
                  <a:t>2025</a:t>
                </a:r>
                <a:endParaRPr lang="vi-VN" altLang="en-US" sz="1600" b="1">
                  <a:solidFill>
                    <a:srgbClr val="0439FC"/>
                  </a:solidFill>
                  <a:latin typeface="Lato" panose="020f0502020204030203" charset="0"/>
                </a:endParaRPr>
              </a:p>
            </p:txBody>
          </p:sp>
        </p:grpSp>
        <p:sp>
          <p:nvSpPr>
            <p:cNvPr id="70" name="TextBox 93"/>
            <p:cNvSpPr txBox="1"/>
            <p:nvPr/>
          </p:nvSpPr>
          <p:spPr>
            <a:xfrm>
              <a:off x="26520" y="10087"/>
              <a:ext cx="1110" cy="483"/>
            </a:xfrm>
            <a:prstGeom prst="rect">
              <a:avLst/>
            </a:prstGeom>
            <a:noFill/>
          </p:spPr>
          <p:txBody>
            <a:bodyPr wrap="square" rtlCol="0">
              <a:spAutoFit/>
            </a:bodyPr>
            <a:lstStyle/>
            <a:p>
              <a:r>
                <a:rPr lang="en-US" sz="1400" b="1">
                  <a:solidFill>
                    <a:srgbClr val="0439FC"/>
                  </a:solidFill>
                  <a:latin typeface="Lato" panose="020f0502020204030203" charset="0"/>
                </a:rPr>
                <a:t>Year </a:t>
              </a:r>
              <a:endParaRPr lang="en-US" sz="1400" b="1">
                <a:solidFill>
                  <a:srgbClr val="0439FC"/>
                </a:solidFill>
                <a:latin typeface="Lato" charset="0"/>
              </a:endParaRPr>
            </a:p>
          </p:txBody>
        </p:sp>
        <p:sp>
          <p:nvSpPr>
            <p:cNvPr id="72" name="TextBox 98"/>
            <p:cNvSpPr txBox="1"/>
            <p:nvPr/>
          </p:nvSpPr>
          <p:spPr>
            <a:xfrm>
              <a:off x="22800" y="7500"/>
              <a:ext cx="2802" cy="1888"/>
            </a:xfrm>
            <a:prstGeom prst="rect">
              <a:avLst/>
            </a:prstGeom>
            <a:noFill/>
          </p:spPr>
          <p:txBody>
            <a:bodyPr wrap="square" rtlCol="0">
              <a:spAutoFit/>
            </a:bodyPr>
            <a:lstStyle/>
            <a:p>
              <a:pPr algn="ctr"/>
              <a:r>
                <a:rPr lang="en-US" altLang="en-US" b="1">
                  <a:latin typeface="Lato" panose="020f0502020204030203" charset="0"/>
                </a:rPr>
                <a:t>YOLOv5s++</a:t>
              </a:r>
              <a:r>
                <a:rPr lang="vi-VN" altLang="en-US" b="1">
                  <a:latin typeface="Lato" panose="020f0502020204030203" charset="0"/>
                </a:rPr>
                <a:t> </a:t>
              </a:r>
              <a:r>
                <a:rPr lang="en-US" altLang="en-US" b="1">
                  <a:latin typeface="Lato" panose="020f0502020204030203" charset="0"/>
                </a:rPr>
                <a:t>, +8.6% AP, </a:t>
              </a:r>
              <a:endParaRPr lang="en-US" altLang="en-US" b="1">
                <a:latin typeface="Lato" panose="020f0502020204030203" charset="0"/>
              </a:endParaRPr>
            </a:p>
            <a:p>
              <a:pPr algn="ctr"/>
              <a:r>
                <a:rPr lang="en-US" altLang="en-US" b="1">
                  <a:latin typeface="Lato" panose="020f0502020204030203" charset="0"/>
                </a:rPr>
                <a:t>8 behaviors [2025, Liang]</a:t>
              </a:r>
              <a:endParaRPr lang="en-US" altLang="en-US" b="1">
                <a:latin typeface="Lato" panose="020f0502020204030203" charset="0"/>
              </a:endParaRPr>
            </a:p>
          </p:txBody>
        </p:sp>
      </p:grpSp>
      <p:cxnSp>
        <p:nvCxnSpPr>
          <p:cNvPr id="73" name="Straight Connector 72"/>
          <p:cNvCxnSpPr/>
          <p:nvPr/>
        </p:nvCxnSpPr>
        <p:spPr>
          <a:xfrm>
            <a:off x="1655734" y="9778987"/>
            <a:ext cx="1630258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p14:dur="2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childTnLst>
                          </p:cTn>
                        </p:par>
                        <p:par>
                          <p:cTn id="28" fill="hold" nodeType="afterGroup">
                            <p:stCondLst>
                              <p:cond delay="3000"/>
                            </p:stCondLst>
                            <p:childTnLst>
                              <p:par>
                                <p:cTn id="29" presetID="22" presetClass="entr" presetSubtype="4"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down)">
                                      <p:cBhvr>
                                        <p:cTn id="31" dur="500"/>
                                        <p:tgtEl>
                                          <p:spTgt spid="59"/>
                                        </p:tgtEl>
                                      </p:cBhvr>
                                    </p:animEffect>
                                  </p:childTnLst>
                                </p:cTn>
                              </p:par>
                            </p:childTnLst>
                          </p:cTn>
                        </p:par>
                        <p:par>
                          <p:cTn id="32" fill="hold" nodeType="afterGroup">
                            <p:stCondLst>
                              <p:cond delay="3500"/>
                            </p:stCondLst>
                            <p:childTnLst>
                              <p:par>
                                <p:cTn id="33" presetID="22" presetClass="entr" presetSubtype="4"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324"/>
            <a:ext cx="1016355" cy="1016354"/>
          </a:xfrm>
          <a:prstGeom prst="rect">
            <a:avLst/>
          </a:prstGeom>
        </p:spPr>
      </p:pic>
      <p:cxnSp>
        <p:nvCxnSpPr>
          <p:cNvPr id="5" name="Straight Connector 4"/>
          <p:cNvCxnSpPr/>
          <p:nvPr/>
        </p:nvCxnSpPr>
        <p:spPr>
          <a:xfrm>
            <a:off x="0" y="1028700"/>
            <a:ext cx="18288000"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33"/>
            <a:ext cx="10363200" cy="707886"/>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vi-VN" altLang="en-US" sz="2000" b="1">
                <a:solidFill>
                  <a:schemeClr val="tx2"/>
                </a:solidFill>
                <a:latin typeface="Arial" panose="020b0604020202090204" pitchFamily="34" charset="0"/>
                <a:cs typeface="Arial" panose="020b0604020202090204" pitchFamily="34" charset="0"/>
              </a:rPr>
              <a:t>4</a:t>
            </a:r>
            <a:endParaRPr lang="vi-VN" altLang="en-US" sz="2000" b="1">
              <a:solidFill>
                <a:schemeClr val="tx2"/>
              </a:solidFill>
              <a:latin typeface="Arial" pitchFamily="34" charset="0"/>
              <a:cs typeface="Arial" pitchFamily="34" charset="0"/>
            </a:endParaRPr>
          </a:p>
        </p:txBody>
      </p:sp>
      <p:sp>
        <p:nvSpPr>
          <p:cNvPr id="38" name="Rectangle 37"/>
          <p:cNvSpPr/>
          <p:nvPr/>
        </p:nvSpPr>
        <p:spPr>
          <a:xfrm>
            <a:off x="-21772" y="-35037"/>
            <a:ext cx="18309771"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8600" y="147482"/>
            <a:ext cx="10363200" cy="706755"/>
          </a:xfrm>
          <a:prstGeom prst="rect">
            <a:avLst/>
          </a:prstGeom>
          <a:noFill/>
        </p:spPr>
        <p:txBody>
          <a:bodyPr wrap="square">
            <a:spAutoFit/>
          </a:bodyPr>
          <a:lstStyle/>
          <a:p>
            <a:r>
              <a:rPr lang="vi-VN" altLang="en-US" sz="4000" b="1">
                <a:solidFill>
                  <a:schemeClr val="bg1"/>
                </a:solidFill>
                <a:latin typeface="Lato" panose="020f0502020204030203" charset="0"/>
                <a:cs typeface="Lato" panose="020f0502020204030203" charset="0"/>
              </a:rPr>
              <a:t>RELATED WORKS</a:t>
            </a:r>
            <a:endParaRPr lang="vi-VN" altLang="en-US" sz="4000" b="1">
              <a:solidFill>
                <a:schemeClr val="bg1"/>
              </a:solidFill>
              <a:latin typeface="Lato" panose="020f0502020204030203" charset="0"/>
              <a:cs typeface="Lato" panose="020f0502020204030203" charset="0"/>
            </a:endParaRPr>
          </a:p>
        </p:txBody>
      </p:sp>
      <p:cxnSp>
        <p:nvCxnSpPr>
          <p:cNvPr id="42" name="Straight Connector 41"/>
          <p:cNvCxnSpPr/>
          <p:nvPr/>
        </p:nvCxnSpPr>
        <p:spPr>
          <a:xfrm>
            <a:off x="1655734" y="9778987"/>
            <a:ext cx="1630258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sp>
        <p:nvSpPr>
          <p:cNvPr id="7" name="TextBox 38"/>
          <p:cNvSpPr txBox="1"/>
          <p:nvPr/>
        </p:nvSpPr>
        <p:spPr>
          <a:xfrm>
            <a:off x="14249400" y="142240"/>
            <a:ext cx="3643630" cy="754380"/>
          </a:xfrm>
          <a:prstGeom prst="rect">
            <a:avLst/>
          </a:prstGeom>
          <a:noFill/>
        </p:spPr>
        <p:txBody>
          <a:bodyPr wrap="square">
            <a:noAutofit/>
          </a:bodyPr>
          <a:lstStyle/>
          <a:p>
            <a:r>
              <a:rPr lang="vi-VN" altLang="en-US" sz="3200" b="1">
                <a:solidFill>
                  <a:schemeClr val="bg1"/>
                </a:solidFill>
                <a:latin typeface="Lato" panose="020f0502020204030203" charset="0"/>
                <a:cs typeface="Lato" panose="020f0502020204030203" charset="0"/>
                <a:sym typeface="+mn-ea"/>
              </a:rPr>
              <a:t>DATASET</a:t>
            </a:r>
            <a:endParaRPr lang="vi-VN" altLang="en-US" sz="3200" b="1">
              <a:solidFill>
                <a:schemeClr val="bg1"/>
              </a:solidFill>
              <a:latin typeface="Lato" charset="0"/>
              <a:cs typeface="Lato" charset="0"/>
              <a:sym typeface="+mn-ea"/>
            </a:endParaRPr>
          </a:p>
        </p:txBody>
      </p:sp>
      <p:pic>
        <p:nvPicPr>
          <p:cNvPr id="17" name="Picture 16" descr="Ảnh chụp Màn hình 2025-08-11 lúc 01.37.09"/>
          <p:cNvPicPr>
            <a:picLocks noChangeAspect="1"/>
          </p:cNvPicPr>
          <p:nvPr/>
        </p:nvPicPr>
        <p:blipFill>
          <a:blip r:embed="rId4"/>
          <a:stretch>
            <a:fillRect/>
          </a:stretch>
        </p:blipFill>
        <p:spPr>
          <a:xfrm>
            <a:off x="6922770" y="1339215"/>
            <a:ext cx="10448290" cy="2470785"/>
          </a:xfrm>
          <a:prstGeom prst="rect">
            <a:avLst/>
          </a:prstGeom>
        </p:spPr>
      </p:pic>
      <p:sp>
        <p:nvSpPr>
          <p:cNvPr id="18" name="Text Box 17"/>
          <p:cNvSpPr txBox="1"/>
          <p:nvPr/>
        </p:nvSpPr>
        <p:spPr>
          <a:xfrm>
            <a:off x="8158480" y="3924300"/>
            <a:ext cx="9227820" cy="953135"/>
          </a:xfrm>
          <a:prstGeom prst="rect">
            <a:avLst/>
          </a:prstGeom>
        </p:spPr>
        <p:txBody>
          <a:bodyPr wrap="square">
            <a:spAutoFit/>
          </a:bodyPr>
          <a:lstStyle/>
          <a:p>
            <a:r>
              <a:rPr lang="en-US" altLang="en-US" sz="2800" b="1">
                <a:latin typeface="Lato" panose="020f0502020204030203" charset="0"/>
                <a:cs typeface="Lato" panose="020f0502020204030203" charset="0"/>
              </a:rPr>
              <a:t>[Xu, 2024]</a:t>
            </a:r>
            <a:r>
              <a:rPr lang="en-US" altLang="en-US" sz="2800">
                <a:latin typeface="Lato" panose="020f0502020204030203" charset="0"/>
                <a:cs typeface="Lato" panose="020f0502020204030203" charset="0"/>
              </a:rPr>
              <a:t>: 36,453 images, 32 action categories, collected from real-world classroom environments.</a:t>
            </a:r>
            <a:endParaRPr lang="en-US" altLang="en-US" sz="2800">
              <a:latin typeface="Lato" charset="0"/>
              <a:cs typeface="Lato" charset="0"/>
            </a:endParaRPr>
          </a:p>
        </p:txBody>
      </p:sp>
      <p:pic>
        <p:nvPicPr>
          <p:cNvPr id="20" name="Picture 19" descr="sensors-21-05699-g003-550"/>
          <p:cNvPicPr>
            <a:picLocks noChangeAspect="1"/>
          </p:cNvPicPr>
          <p:nvPr/>
        </p:nvPicPr>
        <p:blipFill>
          <a:blip r:embed="rId5"/>
          <a:stretch>
            <a:fillRect/>
          </a:stretch>
        </p:blipFill>
        <p:spPr>
          <a:xfrm>
            <a:off x="1752600" y="1635760"/>
            <a:ext cx="4914265" cy="6158230"/>
          </a:xfrm>
          <a:prstGeom prst="rect">
            <a:avLst/>
          </a:prstGeom>
        </p:spPr>
      </p:pic>
      <p:sp>
        <p:nvSpPr>
          <p:cNvPr id="21" name="Text Box 20"/>
          <p:cNvSpPr txBox="1"/>
          <p:nvPr/>
        </p:nvSpPr>
        <p:spPr>
          <a:xfrm>
            <a:off x="1066800" y="8039100"/>
            <a:ext cx="6410325" cy="1383665"/>
          </a:xfrm>
          <a:prstGeom prst="rect">
            <a:avLst/>
          </a:prstGeom>
        </p:spPr>
        <p:txBody>
          <a:bodyPr wrap="square">
            <a:spAutoFit/>
          </a:bodyPr>
          <a:lstStyle/>
          <a:p>
            <a:pPr algn="l"/>
            <a:r>
              <a:rPr lang="vi-VN" altLang="en-US" sz="2800" b="1">
                <a:latin typeface="Lato" panose="020f0502020204030203" charset="0"/>
                <a:cs typeface="Lato" panose="020f0502020204030203" charset="0"/>
              </a:rPr>
              <a:t>[Sharma, </a:t>
            </a:r>
            <a:r>
              <a:rPr lang="en-US" altLang="en-US" sz="2800" b="1">
                <a:latin typeface="Lato" panose="020f0502020204030203" charset="0"/>
                <a:cs typeface="Lato" panose="020f0502020204030203" charset="0"/>
              </a:rPr>
              <a:t>2021]</a:t>
            </a:r>
            <a:r>
              <a:rPr lang="en-US" altLang="en-US" sz="2800">
                <a:latin typeface="Lato" panose="020f0502020204030203" charset="0"/>
                <a:cs typeface="Lato" panose="020f0502020204030203" charset="0"/>
              </a:rPr>
              <a:t>: 7,851 short clips, 20 classroom actions, collected from YouTube and real</a:t>
            </a:r>
            <a:r>
              <a:rPr lang="vi-VN" altLang="en-US" sz="2800">
                <a:latin typeface="Lato" panose="020f0502020204030203" charset="0"/>
                <a:cs typeface="Lato" panose="020f0502020204030203" charset="0"/>
              </a:rPr>
              <a:t> </a:t>
            </a:r>
            <a:r>
              <a:rPr lang="en-US" altLang="en-US" sz="2800">
                <a:latin typeface="Lato" panose="020f0502020204030203" charset="0"/>
                <a:cs typeface="Lato" panose="020f0502020204030203" charset="0"/>
              </a:rPr>
              <a:t>world classrooms.</a:t>
            </a:r>
            <a:endParaRPr lang="en-US" altLang="en-US" sz="2800">
              <a:latin typeface="Lato" panose="020f0502020204030203" charset="0"/>
              <a:cs typeface="Lato" panose="020f0502020204030203" charset="0"/>
            </a:endParaRPr>
          </a:p>
        </p:txBody>
      </p:sp>
      <p:pic>
        <p:nvPicPr>
          <p:cNvPr id="3" name="Picture 2" descr="Ảnh chụp Màn hình 2025-08-11 lúc 02.55.55"/>
          <p:cNvPicPr>
            <a:picLocks noChangeAspect="1"/>
          </p:cNvPicPr>
          <p:nvPr/>
        </p:nvPicPr>
        <p:blipFill>
          <a:blip r:embed="rId6"/>
          <a:stretch>
            <a:fillRect/>
          </a:stretch>
        </p:blipFill>
        <p:spPr>
          <a:xfrm>
            <a:off x="8270875" y="4853940"/>
            <a:ext cx="8569960" cy="3938905"/>
          </a:xfrm>
          <a:prstGeom prst="rect">
            <a:avLst/>
          </a:prstGeom>
        </p:spPr>
      </p:pic>
      <p:sp>
        <p:nvSpPr>
          <p:cNvPr id="4" name="Text Box 3"/>
          <p:cNvSpPr txBox="1"/>
          <p:nvPr/>
        </p:nvSpPr>
        <p:spPr>
          <a:xfrm>
            <a:off x="8305800" y="8798560"/>
            <a:ext cx="8530590" cy="953135"/>
          </a:xfrm>
          <a:prstGeom prst="rect">
            <a:avLst/>
          </a:prstGeom>
        </p:spPr>
        <p:txBody>
          <a:bodyPr wrap="square">
            <a:spAutoFit/>
          </a:bodyPr>
          <a:lstStyle/>
          <a:p>
            <a:r>
              <a:rPr lang="en-US" altLang="en-US" sz="2800" b="1">
                <a:latin typeface="Lato" panose="020f0502020204030203" charset="0"/>
                <a:cs typeface="Lato" panose="020f0502020204030203" charset="0"/>
              </a:rPr>
              <a:t>[Fan, 2023]</a:t>
            </a:r>
            <a:r>
              <a:rPr lang="en-US" altLang="en-US" sz="2800">
                <a:latin typeface="Lato" panose="020f0502020204030203" charset="0"/>
                <a:cs typeface="Lato" panose="020f0502020204030203" charset="0"/>
              </a:rPr>
              <a:t>: 7,428 images, 20 behavior classes, collected from real classroom environments.</a:t>
            </a:r>
            <a:endParaRPr lang="en-US" altLang="en-US" sz="2800">
              <a:latin typeface="Lato" panose="020f0502020204030203" charset="0"/>
              <a:cs typeface="Lato" panose="020f0502020204030203" charset="0"/>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324"/>
            <a:ext cx="1016355" cy="1016354"/>
          </a:xfrm>
          <a:prstGeom prst="rect">
            <a:avLst/>
          </a:prstGeom>
        </p:spPr>
      </p:pic>
      <p:cxnSp>
        <p:nvCxnSpPr>
          <p:cNvPr id="5" name="Straight Connector 4"/>
          <p:cNvCxnSpPr/>
          <p:nvPr/>
        </p:nvCxnSpPr>
        <p:spPr>
          <a:xfrm>
            <a:off x="0" y="1028700"/>
            <a:ext cx="18288000"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33"/>
            <a:ext cx="10363200" cy="707886"/>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vi-VN" altLang="en-US" sz="2000" b="1">
                <a:solidFill>
                  <a:schemeClr val="tx2"/>
                </a:solidFill>
                <a:latin typeface="Arial" panose="020b0604020202090204" pitchFamily="34" charset="0"/>
                <a:cs typeface="Arial" panose="020b0604020202090204" pitchFamily="34" charset="0"/>
              </a:rPr>
              <a:t>5</a:t>
            </a:r>
            <a:endParaRPr lang="vi-VN" altLang="en-US" sz="2000" b="1">
              <a:solidFill>
                <a:schemeClr val="tx2"/>
              </a:solidFill>
              <a:latin typeface="Arial" panose="020b0604020202090204" pitchFamily="34" charset="0"/>
              <a:cs typeface="Arial" panose="020b0604020202090204" pitchFamily="34" charset="0"/>
            </a:endParaRPr>
          </a:p>
        </p:txBody>
      </p:sp>
      <p:sp>
        <p:nvSpPr>
          <p:cNvPr id="38" name="Rectangle 37"/>
          <p:cNvSpPr/>
          <p:nvPr/>
        </p:nvSpPr>
        <p:spPr>
          <a:xfrm>
            <a:off x="-21772" y="-35037"/>
            <a:ext cx="18309771"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tLang="en-US" sz="4000" b="1">
                <a:latin typeface="Lato" panose="020f0502020204030203" charset="0"/>
                <a:cs typeface="Lato" panose="020f0502020204030203" charset="0"/>
              </a:rPr>
              <a:t>                                                                  </a:t>
            </a:r>
            <a:r>
              <a:rPr lang="vi-VN" altLang="en-US" sz="3200" b="1">
                <a:latin typeface="Lato" panose="020f0502020204030203" charset="0"/>
                <a:cs typeface="Lato" panose="020f0502020204030203" charset="0"/>
              </a:rPr>
              <a:t>T-STUDENTS FITDNU DATASET</a:t>
            </a:r>
            <a:endParaRPr lang="vi-VN" altLang="en-US" sz="3200" b="1">
              <a:latin typeface="Lato" charset="0"/>
              <a:cs typeface="Lato" charset="0"/>
            </a:endParaRPr>
          </a:p>
        </p:txBody>
      </p:sp>
      <p:sp>
        <p:nvSpPr>
          <p:cNvPr id="39" name="TextBox 38"/>
          <p:cNvSpPr txBox="1"/>
          <p:nvPr/>
        </p:nvSpPr>
        <p:spPr>
          <a:xfrm>
            <a:off x="228600" y="147320"/>
            <a:ext cx="4853305" cy="706755"/>
          </a:xfrm>
          <a:prstGeom prst="rect">
            <a:avLst/>
          </a:prstGeom>
          <a:noFill/>
        </p:spPr>
        <p:txBody>
          <a:bodyPr wrap="square">
            <a:spAutoFit/>
          </a:bodyPr>
          <a:lstStyle/>
          <a:p>
            <a:r>
              <a:rPr lang="vi-VN" altLang="en-US" sz="4000" b="1">
                <a:solidFill>
                  <a:schemeClr val="bg1"/>
                </a:solidFill>
                <a:latin typeface="L" charset="0"/>
                <a:cs typeface="L" charset="0"/>
              </a:rPr>
              <a:t>CONTRIBUTIONS</a:t>
            </a:r>
            <a:endParaRPr lang="vi-VN" altLang="en-US" sz="4000" b="1">
              <a:solidFill>
                <a:schemeClr val="bg1"/>
              </a:solidFill>
              <a:latin typeface="L" charset="0"/>
              <a:cs typeface="L" charset="0"/>
            </a:endParaRPr>
          </a:p>
        </p:txBody>
      </p:sp>
      <p:cxnSp>
        <p:nvCxnSpPr>
          <p:cNvPr id="42" name="Straight Connector 41"/>
          <p:cNvCxnSpPr/>
          <p:nvPr/>
        </p:nvCxnSpPr>
        <p:spPr>
          <a:xfrm>
            <a:off x="1655734" y="9778987"/>
            <a:ext cx="1630258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152400" y="1333500"/>
            <a:ext cx="17913986" cy="2676525"/>
          </a:xfrm>
          <a:prstGeom prst="rect">
            <a:avLst/>
          </a:prstGeom>
          <a:noFill/>
        </p:spPr>
        <p:txBody>
          <a:bodyPr wrap="square" rtlCol="0" anchor="t">
            <a:spAutoFit/>
          </a:bodyPr>
          <a:lstStyle/>
          <a:p>
            <a:pPr marL="457200" indent="-457200">
              <a:lnSpc>
                <a:spcPct val="150000"/>
              </a:lnSpc>
              <a:buSzPct val="120000"/>
              <a:buFont typeface="Wingdings" panose="05000000000000000000" charset="0"/>
              <a:buChar char=""/>
            </a:pPr>
            <a:r>
              <a:rPr lang="en-US" altLang="en-US" sz="2800">
                <a:latin typeface="Lato" panose="020f0502020204030203" charset="0"/>
                <a:sym typeface="+mn-ea"/>
              </a:rPr>
              <a:t>The Data were recorded by a single fixed-angle camera in three real classrooms at Dai Nam University.</a:t>
            </a:r>
            <a:endParaRPr lang="en-US" altLang="en-US" sz="2800">
              <a:latin typeface="Lato" charset="0"/>
              <a:sym typeface="+mn-ea"/>
            </a:endParaRPr>
          </a:p>
          <a:p>
            <a:pPr marL="457200" indent="-457200">
              <a:lnSpc>
                <a:spcPct val="150000"/>
              </a:lnSpc>
              <a:buSzPct val="120000"/>
              <a:buFont typeface="Wingdings" panose="05000000000000000000" charset="0"/>
              <a:buChar char=""/>
            </a:pPr>
            <a:r>
              <a:rPr lang="en-US" altLang="en-US" sz="2800">
                <a:latin typeface="Lato" panose="020f0502020204030203" charset="0"/>
                <a:sym typeface="+mn-ea"/>
              </a:rPr>
              <a:t>Annotation Method → Semi-automatic annotation using Roboflow (manual seed set + YOLOv12 pre-labeling + correction)</a:t>
            </a:r>
            <a:endParaRPr lang="en-US" altLang="en-US" sz="2800">
              <a:latin typeface="Lato" panose="020f0502020204030203" charset="0"/>
              <a:sym typeface="+mn-ea"/>
            </a:endParaRPr>
          </a:p>
          <a:p>
            <a:pPr marL="457200" indent="-457200">
              <a:lnSpc>
                <a:spcPct val="150000"/>
              </a:lnSpc>
              <a:buSzPct val="120000"/>
              <a:buFont typeface="Wingdings" panose="05000000000000000000" charset="0"/>
              <a:buChar char=""/>
            </a:pPr>
            <a:r>
              <a:rPr lang="en-US" altLang="en-US" sz="2800">
                <a:latin typeface="Lato" panose="020f0502020204030203" charset="0"/>
                <a:sym typeface="+mn-ea"/>
              </a:rPr>
              <a:t>Final dataset: 3,351 images and 126,429 bounding boxes across 9 classes.</a:t>
            </a:r>
            <a:endParaRPr lang="en-US" altLang="en-US" sz="2800">
              <a:latin typeface="Lato" panose="020f0502020204030203" charset="0"/>
              <a:sym typeface="+mn-ea"/>
            </a:endParaRPr>
          </a:p>
        </p:txBody>
      </p:sp>
      <p:pic>
        <p:nvPicPr>
          <p:cNvPr id="4" name="Picture 3" descr="82B8B08D-F66E-45AD-91D5-119D71546662"/>
          <p:cNvPicPr>
            <a:picLocks noChangeAspect="1"/>
          </p:cNvPicPr>
          <p:nvPr/>
        </p:nvPicPr>
        <p:blipFill>
          <a:blip r:embed="rId4"/>
          <a:srcRect l="15834" t="13826" r="-420" b="18454"/>
          <a:stretch>
            <a:fillRect/>
          </a:stretch>
        </p:blipFill>
        <p:spPr>
          <a:xfrm>
            <a:off x="381000" y="4051300"/>
            <a:ext cx="17414875" cy="4337685"/>
          </a:xfrm>
          <a:prstGeom prst="rect">
            <a:avLst/>
          </a:prstGeom>
        </p:spPr>
      </p:pic>
      <p:sp>
        <p:nvSpPr>
          <p:cNvPr id="2" name="Text Box 1"/>
          <p:cNvSpPr txBox="1"/>
          <p:nvPr/>
        </p:nvSpPr>
        <p:spPr>
          <a:xfrm>
            <a:off x="1655445" y="8388985"/>
            <a:ext cx="14586586" cy="706755"/>
          </a:xfrm>
          <a:prstGeom prst="rect">
            <a:avLst/>
          </a:prstGeom>
          <a:noFill/>
        </p:spPr>
        <p:txBody>
          <a:bodyPr wrap="square" rtlCol="0">
            <a:noAutofit/>
          </a:bodyPr>
          <a:lstStyle/>
          <a:p>
            <a:r>
              <a:rPr lang="en-US" altLang="en-US" sz="2800">
                <a:latin typeface="Lato" panose="020f0502020204030203" charset="0"/>
                <a:cs typeface="Lato" panose="020f0502020204030203" charset="0"/>
              </a:rPr>
              <a:t>Students per class: 23–35</a:t>
            </a:r>
            <a:r>
              <a:rPr lang="vi-VN" altLang="en-US" sz="2800">
                <a:latin typeface="Lato" panose="020f0502020204030203" charset="0"/>
                <a:cs typeface="Lato" panose="020f0502020204030203" charset="0"/>
              </a:rPr>
              <a:t>; </a:t>
            </a:r>
            <a:r>
              <a:rPr lang="en-US" altLang="en-US" sz="2800">
                <a:latin typeface="Lato" panose="020f0502020204030203" charset="0"/>
                <a:cs typeface="Lato" panose="020f0502020204030203" charset="0"/>
              </a:rPr>
              <a:t>Sessions: Three real university classes (~50 minutes each)</a:t>
            </a:r>
            <a:endParaRPr lang="en-US" altLang="en-US" sz="2800">
              <a:latin typeface="Lato" panose="020f0502020204030203" charset="0"/>
              <a:cs typeface="Lato" panose="020f0502020204030203" charset="0"/>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324"/>
            <a:ext cx="1016355" cy="1016354"/>
          </a:xfrm>
          <a:prstGeom prst="rect">
            <a:avLst/>
          </a:prstGeom>
        </p:spPr>
      </p:pic>
      <p:cxnSp>
        <p:nvCxnSpPr>
          <p:cNvPr id="5" name="Straight Connector 4"/>
          <p:cNvCxnSpPr/>
          <p:nvPr/>
        </p:nvCxnSpPr>
        <p:spPr>
          <a:xfrm>
            <a:off x="0" y="1028700"/>
            <a:ext cx="18288000"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33"/>
            <a:ext cx="10363200" cy="707886"/>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vi-VN" altLang="en-US" sz="2000" b="1">
                <a:solidFill>
                  <a:schemeClr val="tx2"/>
                </a:solidFill>
                <a:latin typeface="Arial" panose="020b0604020202090204" pitchFamily="34" charset="0"/>
                <a:cs typeface="Arial" panose="020b0604020202090204" pitchFamily="34" charset="0"/>
              </a:rPr>
              <a:t>6</a:t>
            </a:r>
            <a:endParaRPr lang="vi-VN" altLang="en-US" sz="2000" b="1">
              <a:solidFill>
                <a:schemeClr val="tx2"/>
              </a:solidFill>
              <a:latin typeface="Arial" panose="020b0604020202090204" pitchFamily="34" charset="0"/>
              <a:cs typeface="Arial" panose="020b0604020202090204" pitchFamily="34" charset="0"/>
            </a:endParaRPr>
          </a:p>
        </p:txBody>
      </p:sp>
      <p:sp>
        <p:nvSpPr>
          <p:cNvPr id="38" name="Rectangle 37"/>
          <p:cNvSpPr/>
          <p:nvPr/>
        </p:nvSpPr>
        <p:spPr>
          <a:xfrm>
            <a:off x="-21772" y="-35037"/>
            <a:ext cx="18309771"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8600" y="147482"/>
            <a:ext cx="10363200" cy="706755"/>
          </a:xfrm>
          <a:prstGeom prst="rect">
            <a:avLst/>
          </a:prstGeom>
          <a:noFill/>
        </p:spPr>
        <p:txBody>
          <a:bodyPr wrap="square">
            <a:spAutoFit/>
          </a:bodyPr>
          <a:lstStyle/>
          <a:p>
            <a:r>
              <a:rPr lang="vi-VN" altLang="en-US" sz="4000" b="1">
                <a:solidFill>
                  <a:schemeClr val="bg1"/>
                </a:solidFill>
                <a:latin typeface="Lato" panose="020f0502020204030203" charset="0"/>
                <a:cs typeface="Lato" panose="020f0502020204030203" charset="0"/>
              </a:rPr>
              <a:t>CONTRIBUTIONS</a:t>
            </a:r>
            <a:endParaRPr lang="vi-VN" altLang="en-US" sz="4000" b="1">
              <a:solidFill>
                <a:schemeClr val="bg1"/>
              </a:solidFill>
              <a:latin typeface="Lato" panose="020f0502020204030203" charset="0"/>
              <a:cs typeface="Lato" panose="020f0502020204030203" charset="0"/>
            </a:endParaRPr>
          </a:p>
        </p:txBody>
      </p:sp>
      <p:sp>
        <p:nvSpPr>
          <p:cNvPr id="2" name="Text Box 1"/>
          <p:cNvSpPr txBox="1"/>
          <p:nvPr/>
        </p:nvSpPr>
        <p:spPr>
          <a:xfrm>
            <a:off x="14325600" y="114300"/>
            <a:ext cx="6747510" cy="707390"/>
          </a:xfrm>
          <a:prstGeom prst="rect">
            <a:avLst/>
          </a:prstGeom>
          <a:noFill/>
        </p:spPr>
        <p:txBody>
          <a:bodyPr wrap="square" rtlCol="0" anchor="t">
            <a:noAutofit/>
          </a:bodyPr>
          <a:lstStyle/>
          <a:p>
            <a:endParaRPr lang="vi-VN" altLang="en-US" sz="4000" b="1">
              <a:solidFill>
                <a:schemeClr val="bg1"/>
              </a:solidFill>
              <a:latin typeface="Arial" pitchFamily="34" charset="0"/>
              <a:cs typeface="Arial" pitchFamily="34" charset="0"/>
              <a:sym typeface="+mn-ea"/>
            </a:endParaRPr>
          </a:p>
        </p:txBody>
      </p:sp>
      <p:cxnSp>
        <p:nvCxnSpPr>
          <p:cNvPr id="12" name="Straight Connector 11"/>
          <p:cNvCxnSpPr/>
          <p:nvPr/>
        </p:nvCxnSpPr>
        <p:spPr>
          <a:xfrm>
            <a:off x="1655734" y="9778987"/>
            <a:ext cx="1630258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nvGraphicFramePr>
        <p:xfrm>
          <a:off x="871855" y="2672080"/>
          <a:ext cx="8203565" cy="4969510"/>
        </p:xfrm>
        <a:graphic>
          <a:graphicData uri="http://schemas.openxmlformats.org/drawingml/2006/table">
            <a:tbl>
              <a:tblPr firstRow="1" bandRow="1">
                <a:tableStyleId>{5940675A-B579-460E-94D1-54222C63F5DA}</a:tableStyleId>
              </a:tblPr>
              <a:tblGrid>
                <a:gridCol w="2531110"/>
                <a:gridCol w="2897505"/>
                <a:gridCol w="2774950"/>
              </a:tblGrid>
              <a:tr h="607060">
                <a:tc>
                  <a:txBody>
                    <a:bodyPr vert="horz" wrap="square"/>
                    <a:lstStyle/>
                    <a:p>
                      <a:pPr algn="ctr"/>
                      <a:r>
                        <a:rPr lang="en-US" sz="2200" b="1">
                          <a:latin typeface="Lato" panose="020f0502020204030203" charset="0"/>
                        </a:rPr>
                        <a:t>Class name</a:t>
                      </a:r>
                      <a:endParaRPr lang="en-US" sz="2200" b="1">
                        <a:latin typeface="Lato" panose="020f0502020204030203" charset="0"/>
                      </a:endParaRPr>
                    </a:p>
                  </a:txBody>
                  <a:tcPr/>
                </a:tc>
                <a:tc>
                  <a:txBody>
                    <a:bodyPr vert="horz" wrap="square"/>
                    <a:lstStyle/>
                    <a:p>
                      <a:pPr algn="ctr"/>
                      <a:r>
                        <a:rPr lang="en-US" sz="2200" b="1">
                          <a:latin typeface="Lato" panose="020f0502020204030203" charset="0"/>
                        </a:rPr>
                        <a:t>Average size (w</a:t>
                      </a:r>
                      <a:r>
                        <a:rPr lang="en-US" sz="2200" b="1" baseline="0">
                          <a:latin typeface="Lato" panose="020f0502020204030203" charset="0"/>
                        </a:rPr>
                        <a:t> x h)</a:t>
                      </a:r>
                      <a:endParaRPr lang="en-US" sz="2200" b="1">
                        <a:latin typeface="Lato" panose="020f0502020204030203" charset="0"/>
                      </a:endParaRPr>
                    </a:p>
                  </a:txBody>
                  <a:tcPr/>
                </a:tc>
                <a:tc>
                  <a:txBody>
                    <a:bodyPr vert="horz" wrap="square"/>
                    <a:lstStyle/>
                    <a:p>
                      <a:pPr algn="ctr"/>
                      <a:r>
                        <a:rPr lang="en-US" sz="2200" b="1">
                          <a:latin typeface="Lato" panose="020f0502020204030203" charset="0"/>
                        </a:rPr>
                        <a:t>Number of</a:t>
                      </a:r>
                      <a:r>
                        <a:rPr lang="en-US" sz="2200" b="1" baseline="0">
                          <a:latin typeface="Lato" panose="020f0502020204030203" charset="0"/>
                        </a:rPr>
                        <a:t> samples</a:t>
                      </a:r>
                      <a:endParaRPr lang="en-US" sz="2200" b="1">
                        <a:latin typeface="Lato" charset="0"/>
                      </a:endParaRPr>
                    </a:p>
                  </a:txBody>
                  <a:tcPr/>
                </a:tc>
              </a:tr>
              <a:tr h="487680">
                <a:tc>
                  <a:txBody>
                    <a:bodyPr vert="horz" wrap="square"/>
                    <a:lstStyle/>
                    <a:p>
                      <a:pPr algn="l">
                        <a:lnSpc>
                          <a:spcPct val="100000"/>
                        </a:lnSpc>
                      </a:pPr>
                      <a:r>
                        <a:rPr lang="vi-VN" altLang="en-US" sz="2200">
                          <a:latin typeface="Lato" panose="020f0502020204030203" charset="0"/>
                        </a:rPr>
                        <a:t>phone</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11 x 17</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45.910</a:t>
                      </a:r>
                      <a:endParaRPr lang="vi-VN" altLang="en-US" sz="2200">
                        <a:latin typeface="Lato" panose="020f0502020204030203" charset="0"/>
                      </a:endParaRPr>
                    </a:p>
                  </a:txBody>
                  <a:tcPr/>
                </a:tc>
              </a:tr>
              <a:tr h="488950">
                <a:tc>
                  <a:txBody>
                    <a:bodyPr vert="horz" wrap="square"/>
                    <a:lstStyle/>
                    <a:p>
                      <a:pPr algn="l">
                        <a:lnSpc>
                          <a:spcPct val="100000"/>
                        </a:lnSpc>
                      </a:pPr>
                      <a:r>
                        <a:rPr lang="vi-VN" altLang="en-US" sz="2200">
                          <a:latin typeface="Lato" panose="020f0502020204030203" charset="0"/>
                        </a:rPr>
                        <a:t>computer</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34 x 55</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20.100</a:t>
                      </a:r>
                      <a:endParaRPr lang="vi-VN" altLang="en-US" sz="2200">
                        <a:latin typeface="Lato" panose="020f0502020204030203" charset="0"/>
                      </a:endParaRPr>
                    </a:p>
                  </a:txBody>
                  <a:tcPr/>
                </a:tc>
              </a:tr>
              <a:tr h="488950">
                <a:tc>
                  <a:txBody>
                    <a:bodyPr vert="horz" wrap="square"/>
                    <a:lstStyle/>
                    <a:p>
                      <a:pPr algn="l">
                        <a:lnSpc>
                          <a:spcPct val="100000"/>
                        </a:lnSpc>
                      </a:pPr>
                      <a:r>
                        <a:rPr lang="vi-VN" altLang="en-US" sz="2200">
                          <a:latin typeface="Lato" panose="020f0502020204030203" charset="0"/>
                        </a:rPr>
                        <a:t>using_phone</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38 x 82</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23.709</a:t>
                      </a:r>
                      <a:endParaRPr lang="vi-VN" altLang="en-US" sz="2200">
                        <a:latin typeface="Lato" panose="020f0502020204030203" charset="0"/>
                      </a:endParaRPr>
                    </a:p>
                  </a:txBody>
                  <a:tcPr/>
                </a:tc>
              </a:tr>
              <a:tr h="452755">
                <a:tc>
                  <a:txBody>
                    <a:bodyPr vert="horz" wrap="square"/>
                    <a:lstStyle/>
                    <a:p>
                      <a:pPr algn="l">
                        <a:lnSpc>
                          <a:spcPct val="100000"/>
                        </a:lnSpc>
                      </a:pPr>
                      <a:r>
                        <a:rPr lang="vi-VN" altLang="en-US" sz="2200">
                          <a:latin typeface="Lato" panose="020f0502020204030203" charset="0"/>
                        </a:rPr>
                        <a:t>using_computer</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46 x 101</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8.412</a:t>
                      </a:r>
                      <a:endParaRPr lang="vi-VN" altLang="en-US" sz="2200">
                        <a:latin typeface="Lato" panose="020f0502020204030203" charset="0"/>
                      </a:endParaRPr>
                    </a:p>
                  </a:txBody>
                  <a:tcPr/>
                </a:tc>
              </a:tr>
              <a:tr h="488950">
                <a:tc>
                  <a:txBody>
                    <a:bodyPr vert="horz" wrap="square"/>
                    <a:lstStyle/>
                    <a:p>
                      <a:pPr algn="l">
                        <a:lnSpc>
                          <a:spcPct val="100000"/>
                        </a:lnSpc>
                      </a:pPr>
                      <a:r>
                        <a:rPr lang="vi-VN" altLang="en-US" sz="2200">
                          <a:latin typeface="Lato" panose="020f0502020204030203" charset="0"/>
                        </a:rPr>
                        <a:t>turning_left</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33 x 58</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9.720</a:t>
                      </a:r>
                      <a:endParaRPr lang="vi-VN" altLang="en-US" sz="2200">
                        <a:latin typeface="Lato" panose="020f0502020204030203" charset="0"/>
                      </a:endParaRPr>
                    </a:p>
                  </a:txBody>
                  <a:tcPr/>
                </a:tc>
              </a:tr>
              <a:tr h="488950">
                <a:tc>
                  <a:txBody>
                    <a:bodyPr vert="horz" wrap="square"/>
                    <a:lstStyle/>
                    <a:p>
                      <a:pPr algn="l">
                        <a:lnSpc>
                          <a:spcPct val="100000"/>
                        </a:lnSpc>
                      </a:pPr>
                      <a:r>
                        <a:rPr lang="vi-VN" altLang="en-US" sz="2200">
                          <a:latin typeface="Lato" panose="020f0502020204030203" charset="0"/>
                        </a:rPr>
                        <a:t>turning_right</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31 x 56</a:t>
                      </a:r>
                      <a:endParaRPr lang="vi-VN" altLang="en-US" sz="2200">
                        <a:latin typeface="Lato" panose="020f0502020204030203" charset="0"/>
                      </a:endParaRPr>
                    </a:p>
                  </a:txBody>
                  <a:tcPr/>
                </a:tc>
                <a:tc>
                  <a:txBody>
                    <a:bodyPr vert="horz" wrap="square"/>
                    <a:lstStyle/>
                    <a:p>
                      <a:pPr algn="ctr">
                        <a:lnSpc>
                          <a:spcPct val="100000"/>
                        </a:lnSpc>
                      </a:pPr>
                      <a:r>
                        <a:rPr lang="vi-VN" altLang="en-US" sz="2200">
                          <a:latin typeface="Lato" panose="020f0502020204030203" charset="0"/>
                        </a:rPr>
                        <a:t>9.222</a:t>
                      </a:r>
                      <a:endParaRPr lang="vi-VN" altLang="en-US" sz="2200">
                        <a:latin typeface="Lato" panose="020f0502020204030203" charset="0"/>
                      </a:endParaRPr>
                    </a:p>
                  </a:txBody>
                  <a:tcPr/>
                </a:tc>
              </a:tr>
              <a:tr h="488950">
                <a:tc>
                  <a:txBody>
                    <a:bodyPr vert="horz" wrap="square"/>
                    <a:lstStyle/>
                    <a:p>
                      <a:pPr algn="l">
                        <a:lnSpc>
                          <a:spcPct val="100000"/>
                        </a:lnSpc>
                        <a:buNone/>
                      </a:pPr>
                      <a:r>
                        <a:rPr lang="vi-VN" altLang="en-US" sz="2200">
                          <a:latin typeface="Lato" panose="020f0502020204030203" charset="0"/>
                        </a:rPr>
                        <a:t>writing</a:t>
                      </a:r>
                      <a:endParaRPr lang="vi-VN" altLang="en-US" sz="2200">
                        <a:latin typeface="Lato" panose="020f0502020204030203" charset="0"/>
                      </a:endParaRPr>
                    </a:p>
                  </a:txBody>
                  <a:tcPr/>
                </a:tc>
                <a:tc>
                  <a:txBody>
                    <a:bodyPr vert="horz" wrap="square"/>
                    <a:lstStyle/>
                    <a:p>
                      <a:pPr algn="ctr">
                        <a:lnSpc>
                          <a:spcPct val="100000"/>
                        </a:lnSpc>
                        <a:buNone/>
                      </a:pPr>
                      <a:r>
                        <a:rPr lang="vi-VN" altLang="en-US" sz="2200">
                          <a:latin typeface="Lato" panose="020f0502020204030203" charset="0"/>
                        </a:rPr>
                        <a:t>38 x 83</a:t>
                      </a:r>
                      <a:endParaRPr lang="vi-VN" altLang="en-US" sz="2200">
                        <a:latin typeface="Lato" panose="020f0502020204030203" charset="0"/>
                      </a:endParaRPr>
                    </a:p>
                  </a:txBody>
                  <a:tcPr/>
                </a:tc>
                <a:tc>
                  <a:txBody>
                    <a:bodyPr vert="horz" wrap="square"/>
                    <a:lstStyle/>
                    <a:p>
                      <a:pPr algn="ctr">
                        <a:lnSpc>
                          <a:spcPct val="100000"/>
                        </a:lnSpc>
                        <a:buNone/>
                      </a:pPr>
                      <a:r>
                        <a:rPr lang="vi-VN" altLang="en-US" sz="2200">
                          <a:latin typeface="Lato" panose="020f0502020204030203" charset="0"/>
                        </a:rPr>
                        <a:t>4.212</a:t>
                      </a:r>
                      <a:endParaRPr lang="vi-VN" altLang="en-US" sz="2200">
                        <a:latin typeface="Lato" panose="020f0502020204030203" charset="0"/>
                      </a:endParaRPr>
                    </a:p>
                  </a:txBody>
                  <a:tcPr/>
                </a:tc>
              </a:tr>
              <a:tr h="488315">
                <a:tc>
                  <a:txBody>
                    <a:bodyPr vert="horz" wrap="square"/>
                    <a:lstStyle/>
                    <a:p>
                      <a:pPr algn="l">
                        <a:lnSpc>
                          <a:spcPct val="100000"/>
                        </a:lnSpc>
                        <a:buNone/>
                      </a:pPr>
                      <a:r>
                        <a:rPr lang="vi-VN" altLang="en-US" sz="2200">
                          <a:latin typeface="Lato" panose="020f0502020204030203" charset="0"/>
                        </a:rPr>
                        <a:t>sleeping</a:t>
                      </a:r>
                      <a:endParaRPr lang="vi-VN" altLang="en-US" sz="2200">
                        <a:latin typeface="Lato" panose="020f0502020204030203" charset="0"/>
                      </a:endParaRPr>
                    </a:p>
                  </a:txBody>
                  <a:tcPr/>
                </a:tc>
                <a:tc>
                  <a:txBody>
                    <a:bodyPr vert="horz" wrap="square"/>
                    <a:lstStyle/>
                    <a:p>
                      <a:pPr algn="ctr">
                        <a:lnSpc>
                          <a:spcPct val="100000"/>
                        </a:lnSpc>
                        <a:buNone/>
                      </a:pPr>
                      <a:r>
                        <a:rPr lang="vi-VN" altLang="en-US" sz="2200">
                          <a:latin typeface="Lato" panose="020f0502020204030203" charset="0"/>
                        </a:rPr>
                        <a:t>38 x 55</a:t>
                      </a:r>
                      <a:endParaRPr lang="vi-VN" altLang="en-US" sz="2200">
                        <a:latin typeface="Lato" panose="020f0502020204030203" charset="0"/>
                      </a:endParaRPr>
                    </a:p>
                  </a:txBody>
                  <a:tcPr/>
                </a:tc>
                <a:tc>
                  <a:txBody>
                    <a:bodyPr vert="horz" wrap="square"/>
                    <a:lstStyle/>
                    <a:p>
                      <a:pPr algn="ctr">
                        <a:lnSpc>
                          <a:spcPct val="100000"/>
                        </a:lnSpc>
                        <a:buNone/>
                      </a:pPr>
                      <a:r>
                        <a:rPr lang="vi-VN" altLang="en-US" sz="2200">
                          <a:latin typeface="Lato" panose="020f0502020204030203" charset="0"/>
                        </a:rPr>
                        <a:t>4.826</a:t>
                      </a:r>
                      <a:endParaRPr lang="vi-VN" altLang="en-US" sz="2200">
                        <a:latin typeface="Lato" panose="020f0502020204030203" charset="0"/>
                      </a:endParaRPr>
                    </a:p>
                  </a:txBody>
                  <a:tcPr/>
                </a:tc>
              </a:tr>
              <a:tr h="488950">
                <a:tc>
                  <a:txBody>
                    <a:bodyPr vert="horz" wrap="square"/>
                    <a:lstStyle/>
                    <a:p>
                      <a:pPr algn="l">
                        <a:lnSpc>
                          <a:spcPct val="100000"/>
                        </a:lnSpc>
                        <a:buNone/>
                      </a:pPr>
                      <a:r>
                        <a:rPr lang="vi-VN" altLang="en-US" sz="2200">
                          <a:latin typeface="Lato" panose="020f0502020204030203" charset="0"/>
                        </a:rPr>
                        <a:t>raising_hand</a:t>
                      </a:r>
                      <a:endParaRPr lang="vi-VN" altLang="en-US" sz="2200">
                        <a:latin typeface="Lato" panose="020f0502020204030203" charset="0"/>
                      </a:endParaRPr>
                    </a:p>
                  </a:txBody>
                  <a:tcPr/>
                </a:tc>
                <a:tc>
                  <a:txBody>
                    <a:bodyPr vert="horz" wrap="square"/>
                    <a:lstStyle/>
                    <a:p>
                      <a:pPr algn="ctr">
                        <a:lnSpc>
                          <a:spcPct val="100000"/>
                        </a:lnSpc>
                        <a:buNone/>
                      </a:pPr>
                      <a:r>
                        <a:rPr lang="vi-VN" altLang="en-US" sz="2200">
                          <a:latin typeface="Lato" panose="020f0502020204030203" charset="0"/>
                        </a:rPr>
                        <a:t>20 x 63</a:t>
                      </a:r>
                      <a:endParaRPr lang="vi-VN" altLang="en-US" sz="2200">
                        <a:latin typeface="Lato" panose="020f0502020204030203" charset="0"/>
                      </a:endParaRPr>
                    </a:p>
                  </a:txBody>
                  <a:tcPr/>
                </a:tc>
                <a:tc>
                  <a:txBody>
                    <a:bodyPr vert="horz" wrap="square"/>
                    <a:lstStyle/>
                    <a:p>
                      <a:pPr algn="ctr">
                        <a:lnSpc>
                          <a:spcPct val="100000"/>
                        </a:lnSpc>
                        <a:buNone/>
                      </a:pPr>
                      <a:r>
                        <a:rPr lang="vi-VN" altLang="en-US" sz="2200">
                          <a:latin typeface="Lato" panose="020f0502020204030203" charset="0"/>
                        </a:rPr>
                        <a:t>318</a:t>
                      </a:r>
                      <a:endParaRPr lang="vi-VN" altLang="en-US" sz="2200">
                        <a:latin typeface="Lato" charset="0"/>
                      </a:endParaRPr>
                    </a:p>
                  </a:txBody>
                  <a:tcPr/>
                </a:tc>
              </a:tr>
            </a:tbl>
          </a:graphicData>
        </a:graphic>
      </p:graphicFrame>
      <p:sp>
        <p:nvSpPr>
          <p:cNvPr id="24" name="Text Box 23"/>
          <p:cNvSpPr txBox="1"/>
          <p:nvPr/>
        </p:nvSpPr>
        <p:spPr>
          <a:xfrm>
            <a:off x="304800" y="1299845"/>
            <a:ext cx="9353550" cy="605790"/>
          </a:xfrm>
          <a:prstGeom prst="rect">
            <a:avLst/>
          </a:prstGeom>
          <a:noFill/>
        </p:spPr>
        <p:txBody>
          <a:bodyPr wrap="square" rtlCol="0">
            <a:noAutofit/>
          </a:bodyPr>
          <a:lstStyle/>
          <a:p>
            <a:pPr marL="457200" indent="-457200">
              <a:buSzPct val="125000"/>
              <a:buFont typeface="Arial" panose="020b0604020202090204" pitchFamily="34" charset="0"/>
              <a:buChar char="•"/>
            </a:pPr>
            <a:r>
              <a:rPr lang="en-US" altLang="en-US" sz="3500" b="1">
                <a:latin typeface="Lato" panose="020f0502020204030203" charset="0"/>
                <a:cs typeface="Lato" panose="020f0502020204030203" charset="0"/>
              </a:rPr>
              <a:t>Characteristics of</a:t>
            </a:r>
            <a:r>
              <a:rPr lang="vi-VN" altLang="en-US" sz="3500" b="1">
                <a:latin typeface="Lato" panose="020f0502020204030203" charset="0"/>
                <a:cs typeface="Lato" panose="020f0502020204030203" charset="0"/>
              </a:rPr>
              <a:t> T-Students FITDNU:</a:t>
            </a:r>
            <a:endParaRPr lang="vi-VN" altLang="en-US" sz="3500" b="1">
              <a:latin typeface="Lato" charset="0"/>
              <a:cs typeface="Lato" charset="0"/>
            </a:endParaRPr>
          </a:p>
          <a:p>
            <a:endParaRPr lang="vi-VN" altLang="en-US" sz="3500" b="1">
              <a:latin typeface="Lato" panose="020f0502020204030203" charset="0"/>
              <a:cs typeface="Lato" panose="020f0502020204030203" charset="0"/>
            </a:endParaRPr>
          </a:p>
        </p:txBody>
      </p:sp>
      <p:sp>
        <p:nvSpPr>
          <p:cNvPr id="25" name="Text Box 24"/>
          <p:cNvSpPr txBox="1"/>
          <p:nvPr/>
        </p:nvSpPr>
        <p:spPr>
          <a:xfrm>
            <a:off x="1219200" y="1938655"/>
            <a:ext cx="6096000" cy="521970"/>
          </a:xfrm>
          <a:prstGeom prst="rect">
            <a:avLst/>
          </a:prstGeom>
          <a:noFill/>
        </p:spPr>
        <p:txBody>
          <a:bodyPr wrap="square" rtlCol="0">
            <a:spAutoFit/>
          </a:bodyPr>
          <a:lstStyle/>
          <a:p>
            <a:pPr marL="457200" indent="-457200">
              <a:buFont typeface="Arial" panose="020b0604020202090204" pitchFamily="34" charset="0"/>
              <a:buChar char="•"/>
            </a:pPr>
            <a:r>
              <a:rPr lang="en-US" altLang="en-US" sz="2800">
                <a:latin typeface="Lato" panose="020f0502020204030203" charset="0"/>
                <a:cs typeface="Lato" panose="020f0502020204030203" charset="0"/>
              </a:rPr>
              <a:t>Recorded in</a:t>
            </a:r>
            <a:r>
              <a:rPr lang="en-US" altLang="en-US" sz="2800" b="1">
                <a:latin typeface="Lato" panose="020f0502020204030203" charset="0"/>
                <a:cs typeface="Lato" panose="020f0502020204030203" charset="0"/>
              </a:rPr>
              <a:t> real classrooms</a:t>
            </a:r>
            <a:endParaRPr lang="en-US" sz="2800" b="1">
              <a:latin typeface="Lato" charset="0"/>
              <a:cs typeface="Lato" charset="0"/>
            </a:endParaRPr>
          </a:p>
        </p:txBody>
      </p:sp>
      <p:sp>
        <p:nvSpPr>
          <p:cNvPr id="26" name="Text Box 25"/>
          <p:cNvSpPr txBox="1"/>
          <p:nvPr/>
        </p:nvSpPr>
        <p:spPr>
          <a:xfrm>
            <a:off x="1321435" y="7886700"/>
            <a:ext cx="6639560" cy="1383665"/>
          </a:xfrm>
          <a:prstGeom prst="rect">
            <a:avLst/>
          </a:prstGeom>
        </p:spPr>
        <p:txBody>
          <a:bodyPr wrap="square">
            <a:spAutoFit/>
          </a:bodyPr>
          <a:lstStyle/>
          <a:p>
            <a:pPr marL="457200" indent="-457200">
              <a:buFont typeface="Arial" panose="020b0604020202090204" pitchFamily="34" charset="0"/>
              <a:buChar char="•"/>
            </a:pPr>
            <a:r>
              <a:rPr sz="2800">
                <a:latin typeface="Lato" panose="020f0502020204030203" charset="0"/>
                <a:cs typeface="Lato" panose="020f0502020204030203" charset="0"/>
              </a:rPr>
              <a:t>Bounding box </a:t>
            </a:r>
            <a:r>
              <a:rPr sz="2800" b="1">
                <a:latin typeface="Lato" panose="020f0502020204030203" charset="0"/>
                <a:cs typeface="Lato" panose="020f0502020204030203" charset="0"/>
              </a:rPr>
              <a:t>size varies</a:t>
            </a:r>
            <a:endParaRPr sz="2800" b="1">
              <a:latin typeface="Lato" charset="0"/>
              <a:cs typeface="Lato" charset="0"/>
            </a:endParaRPr>
          </a:p>
          <a:p>
            <a:pPr marL="457200" indent="-457200">
              <a:buFont typeface="Arial" panose="020b0604020202090204" pitchFamily="34" charset="0"/>
              <a:buChar char="•"/>
            </a:pPr>
            <a:r>
              <a:rPr sz="2800">
                <a:latin typeface="Lato" panose="020f0502020204030203" charset="0"/>
                <a:cs typeface="Lato" panose="020f0502020204030203" charset="0"/>
              </a:rPr>
              <a:t>Large </a:t>
            </a:r>
            <a:r>
              <a:rPr sz="2800" b="1">
                <a:latin typeface="Lato" panose="020f0502020204030203" charset="0"/>
                <a:cs typeface="Lato" panose="020f0502020204030203" charset="0"/>
              </a:rPr>
              <a:t>occlusion </a:t>
            </a:r>
            <a:r>
              <a:rPr sz="2800">
                <a:latin typeface="Lato" panose="020f0502020204030203" charset="0"/>
                <a:cs typeface="Lato" panose="020f0502020204030203" charset="0"/>
              </a:rPr>
              <a:t>in scenes</a:t>
            </a:r>
            <a:endParaRPr sz="2800">
              <a:latin typeface="Lato" charset="0"/>
              <a:cs typeface="Lato" charset="0"/>
            </a:endParaRPr>
          </a:p>
          <a:p>
            <a:pPr marL="457200" indent="-457200">
              <a:buFont typeface="Arial" panose="020b0604020202090204" pitchFamily="34" charset="0"/>
              <a:buChar char="•"/>
            </a:pPr>
            <a:r>
              <a:rPr sz="2800">
                <a:latin typeface="Lato" panose="020f0502020204030203" charset="0"/>
                <a:cs typeface="Lato" panose="020f0502020204030203" charset="0"/>
              </a:rPr>
              <a:t>Multiple </a:t>
            </a:r>
            <a:r>
              <a:rPr sz="2800" b="1">
                <a:latin typeface="Lato" panose="020f0502020204030203" charset="0"/>
                <a:cs typeface="Lato" panose="020f0502020204030203" charset="0"/>
              </a:rPr>
              <a:t>activities per frame</a:t>
            </a:r>
            <a:endParaRPr sz="2800" b="1">
              <a:latin typeface="Lato" panose="020f0502020204030203" charset="0"/>
              <a:cs typeface="Lato" panose="020f0502020204030203" charset="0"/>
            </a:endParaRPr>
          </a:p>
        </p:txBody>
      </p:sp>
      <p:pic>
        <p:nvPicPr>
          <p:cNvPr id="3" name="Picture 2" descr="Các hành vi (censored)"/>
          <p:cNvPicPr>
            <a:picLocks noChangeAspect="1"/>
          </p:cNvPicPr>
          <p:nvPr/>
        </p:nvPicPr>
        <p:blipFill>
          <a:blip r:embed="rId4"/>
          <a:stretch>
            <a:fillRect/>
          </a:stretch>
        </p:blipFill>
        <p:spPr>
          <a:xfrm>
            <a:off x="10953115" y="1381760"/>
            <a:ext cx="6862445" cy="802259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324"/>
            <a:ext cx="1016355" cy="1016354"/>
          </a:xfrm>
          <a:prstGeom prst="rect">
            <a:avLst/>
          </a:prstGeom>
        </p:spPr>
      </p:pic>
      <p:cxnSp>
        <p:nvCxnSpPr>
          <p:cNvPr id="5" name="Straight Connector 4"/>
          <p:cNvCxnSpPr/>
          <p:nvPr/>
        </p:nvCxnSpPr>
        <p:spPr>
          <a:xfrm>
            <a:off x="0" y="1028700"/>
            <a:ext cx="18288000"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33"/>
            <a:ext cx="10363200" cy="707886"/>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vi-VN" altLang="en-US" sz="2000" b="1">
                <a:solidFill>
                  <a:schemeClr val="tx2"/>
                </a:solidFill>
                <a:latin typeface="Arial" panose="020b0604020202090204" pitchFamily="34" charset="0"/>
                <a:cs typeface="Arial" panose="020b0604020202090204" pitchFamily="34" charset="0"/>
              </a:rPr>
              <a:t>7</a:t>
            </a:r>
            <a:endParaRPr lang="vi-VN" altLang="en-US" sz="2000" b="1">
              <a:solidFill>
                <a:schemeClr val="tx2"/>
              </a:solidFill>
              <a:latin typeface="Arial" panose="020b0604020202090204" pitchFamily="34" charset="0"/>
              <a:cs typeface="Arial" panose="020b0604020202090204" pitchFamily="34" charset="0"/>
            </a:endParaRPr>
          </a:p>
        </p:txBody>
      </p:sp>
      <p:sp>
        <p:nvSpPr>
          <p:cNvPr id="38" name="Rectangle 37"/>
          <p:cNvSpPr/>
          <p:nvPr/>
        </p:nvSpPr>
        <p:spPr>
          <a:xfrm>
            <a:off x="-21772" y="-35037"/>
            <a:ext cx="18309771"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8600" y="147482"/>
            <a:ext cx="10363200" cy="706755"/>
          </a:xfrm>
          <a:prstGeom prst="rect">
            <a:avLst/>
          </a:prstGeom>
          <a:noFill/>
        </p:spPr>
        <p:txBody>
          <a:bodyPr wrap="square">
            <a:spAutoFit/>
          </a:bodyPr>
          <a:lstStyle/>
          <a:p>
            <a:r>
              <a:rPr lang="vi-VN" altLang="en-US" sz="4000" b="1">
                <a:solidFill>
                  <a:schemeClr val="bg1"/>
                </a:solidFill>
                <a:latin typeface="Lato" panose="020f0502020204030203" charset="0"/>
                <a:cs typeface="Lato" panose="020f0502020204030203" charset="0"/>
                <a:sym typeface="+mn-ea"/>
              </a:rPr>
              <a:t>CONTRIBUTIONS</a:t>
            </a:r>
            <a:endParaRPr lang="vi-VN" altLang="en-US" sz="4000" b="1">
              <a:solidFill>
                <a:schemeClr val="bg1"/>
              </a:solidFill>
              <a:latin typeface="Lato" panose="020f0502020204030203" charset="0"/>
              <a:cs typeface="Lato" panose="020f0502020204030203" charset="0"/>
              <a:sym typeface="+mn-ea"/>
            </a:endParaRPr>
          </a:p>
        </p:txBody>
      </p:sp>
      <p:cxnSp>
        <p:nvCxnSpPr>
          <p:cNvPr id="42" name="Straight Connector 41"/>
          <p:cNvCxnSpPr/>
          <p:nvPr/>
        </p:nvCxnSpPr>
        <p:spPr>
          <a:xfrm>
            <a:off x="1655734" y="9778987"/>
            <a:ext cx="1630258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nvGraphicFramePr>
        <p:xfrm>
          <a:off x="685800" y="2552700"/>
          <a:ext cx="17108170" cy="4916805"/>
        </p:xfrm>
        <a:graphic>
          <a:graphicData uri="http://schemas.openxmlformats.org/drawingml/2006/table">
            <a:tbl>
              <a:tblPr firstRow="1" bandRow="1">
                <a:tableStyleId>{5940675A-B579-460E-94D1-54222C63F5DA}</a:tableStyleId>
              </a:tblPr>
              <a:tblGrid>
                <a:gridCol w="2988945"/>
                <a:gridCol w="5788660"/>
                <a:gridCol w="4084320"/>
                <a:gridCol w="4246245"/>
              </a:tblGrid>
              <a:tr h="426720">
                <a:tc>
                  <a:txBody>
                    <a:bodyPr vert="horz" wrap="square"/>
                    <a:lstStyle/>
                    <a:p>
                      <a:pPr algn="ctr"/>
                      <a:r>
                        <a:rPr lang="vi-VN" altLang="en-US" sz="2200" b="1">
                          <a:latin typeface="Lato" panose="020f0502020204030203" charset="0"/>
                        </a:rPr>
                        <a:t>Dataset</a:t>
                      </a:r>
                      <a:endParaRPr lang="vi-VN" altLang="en-US" sz="2200" b="1">
                        <a:latin typeface="Lato" panose="020f0502020204030203" charset="0"/>
                      </a:endParaRPr>
                    </a:p>
                  </a:txBody>
                  <a:tcPr/>
                </a:tc>
                <a:tc>
                  <a:txBody>
                    <a:bodyPr vert="horz" wrap="square"/>
                    <a:lstStyle/>
                    <a:p>
                      <a:pPr algn="ctr"/>
                      <a:r>
                        <a:rPr lang="vi-VN" altLang="en-US" sz="2200" b="1">
                          <a:latin typeface="Lato" panose="020f0502020204030203" charset="0"/>
                        </a:rPr>
                        <a:t>T-Students FITDNU</a:t>
                      </a:r>
                      <a:endParaRPr lang="vi-VN" altLang="en-US" sz="2200" b="1">
                        <a:latin typeface="Lato" panose="020f0502020204030203" charset="0"/>
                      </a:endParaRPr>
                    </a:p>
                  </a:txBody>
                  <a:tcPr/>
                </a:tc>
                <a:tc>
                  <a:txBody>
                    <a:bodyPr vert="horz" wrap="square"/>
                    <a:lstStyle/>
                    <a:p>
                      <a:pPr algn="ctr"/>
                      <a:r>
                        <a:rPr lang="vi-VN" altLang="en-US" sz="2200" b="1">
                          <a:latin typeface="Lato" panose="020f0502020204030203" charset="0"/>
                        </a:rPr>
                        <a:t>StudentAct</a:t>
                      </a:r>
                      <a:endParaRPr lang="vi-VN" altLang="en-US" sz="2200" b="1">
                        <a:latin typeface="Lato" panose="020f0502020204030203" charset="0"/>
                      </a:endParaRPr>
                    </a:p>
                  </a:txBody>
                  <a:tcPr/>
                </a:tc>
                <a:tc>
                  <a:txBody>
                    <a:bodyPr vert="horz" wrap="square"/>
                    <a:lstStyle/>
                    <a:p>
                      <a:pPr algn="ctr">
                        <a:buNone/>
                      </a:pPr>
                      <a:r>
                        <a:rPr lang="vi-VN" altLang="en-US" sz="2200" b="1">
                          <a:latin typeface="Lato" panose="020f0502020204030203" charset="0"/>
                        </a:rPr>
                        <a:t>SCB-Dataset3</a:t>
                      </a:r>
                      <a:endParaRPr lang="vi-VN" altLang="en-US" sz="2200" b="1">
                        <a:latin typeface="Lato" charset="0"/>
                      </a:endParaRPr>
                    </a:p>
                  </a:txBody>
                  <a:tcPr/>
                </a:tc>
              </a:tr>
              <a:tr h="525780">
                <a:tc>
                  <a:txBody>
                    <a:bodyPr vert="horz" wrap="square"/>
                    <a:lstStyle/>
                    <a:p>
                      <a:pPr algn="l">
                        <a:lnSpc>
                          <a:spcPct val="100000"/>
                        </a:lnSpc>
                      </a:pPr>
                      <a:r>
                        <a:rPr lang="en-US" altLang="en-US" sz="2200">
                          <a:latin typeface="Lato" panose="020f0502020204030203" charset="0"/>
                        </a:rPr>
                        <a:t>Number of images </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3,351</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31,046</a:t>
                      </a:r>
                      <a:endParaRPr lang="en-US" altLang="en-US" sz="2200">
                        <a:latin typeface="Lato" panose="020f0502020204030203" charset="0"/>
                      </a:endParaRPr>
                    </a:p>
                  </a:txBody>
                  <a:tcPr/>
                </a:tc>
                <a:tc>
                  <a:txBody>
                    <a:bodyPr vert="horz" wrap="square"/>
                    <a:lstStyle/>
                    <a:p>
                      <a:pPr algn="ctr">
                        <a:lnSpc>
                          <a:spcPct val="100000"/>
                        </a:lnSpc>
                        <a:buNone/>
                      </a:pPr>
                      <a:r>
                        <a:rPr lang="en-US" altLang="en-US" sz="2200">
                          <a:latin typeface="Lato" panose="020f0502020204030203" charset="0"/>
                        </a:rPr>
                        <a:t>5,686</a:t>
                      </a:r>
                      <a:endParaRPr lang="en-US" altLang="en-US" sz="2200">
                        <a:latin typeface="Lato" panose="020f0502020204030203" charset="0"/>
                      </a:endParaRPr>
                    </a:p>
                  </a:txBody>
                  <a:tcPr/>
                </a:tc>
              </a:tr>
              <a:tr h="507365">
                <a:tc>
                  <a:txBody>
                    <a:bodyPr vert="horz" wrap="square"/>
                    <a:lstStyle/>
                    <a:p>
                      <a:pPr algn="l">
                        <a:lnSpc>
                          <a:spcPct val="100000"/>
                        </a:lnSpc>
                      </a:pPr>
                      <a:r>
                        <a:rPr lang="en-US" altLang="en-US" sz="2200">
                          <a:latin typeface="Lato" panose="020f0502020204030203" charset="0"/>
                        </a:rPr>
                        <a:t>Number of boxes</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126,429</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596,371</a:t>
                      </a:r>
                      <a:endParaRPr lang="en-US" altLang="en-US" sz="2200">
                        <a:latin typeface="Lato" panose="020f0502020204030203" charset="0"/>
                      </a:endParaRPr>
                    </a:p>
                  </a:txBody>
                  <a:tcPr/>
                </a:tc>
                <a:tc>
                  <a:txBody>
                    <a:bodyPr vert="horz" wrap="square"/>
                    <a:lstStyle/>
                    <a:p>
                      <a:pPr algn="ctr">
                        <a:lnSpc>
                          <a:spcPct val="100000"/>
                        </a:lnSpc>
                        <a:buNone/>
                      </a:pPr>
                      <a:r>
                        <a:rPr lang="en-US" altLang="en-US" sz="2200">
                          <a:latin typeface="Lato" panose="020f0502020204030203" charset="0"/>
                        </a:rPr>
                        <a:t>45,578</a:t>
                      </a:r>
                      <a:endParaRPr lang="en-US" altLang="en-US" sz="2200">
                        <a:latin typeface="Lato" panose="020f0502020204030203" charset="0"/>
                      </a:endParaRPr>
                    </a:p>
                  </a:txBody>
                  <a:tcPr/>
                </a:tc>
              </a:tr>
              <a:tr h="506095">
                <a:tc>
                  <a:txBody>
                    <a:bodyPr vert="horz" wrap="square"/>
                    <a:lstStyle/>
                    <a:p>
                      <a:pPr algn="l">
                        <a:lnSpc>
                          <a:spcPct val="100000"/>
                        </a:lnSpc>
                      </a:pPr>
                      <a:r>
                        <a:rPr lang="en-US" altLang="en-US" sz="2200">
                          <a:latin typeface="Lato" panose="020f0502020204030203" charset="0"/>
                        </a:rPr>
                        <a:t>Class types</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9 (7 behaviors + 2 objects)</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5 behaviors</a:t>
                      </a:r>
                      <a:endParaRPr lang="en-US" altLang="en-US" sz="2200">
                        <a:latin typeface="Lato" panose="020f0502020204030203" charset="0"/>
                      </a:endParaRPr>
                    </a:p>
                  </a:txBody>
                  <a:tcPr/>
                </a:tc>
                <a:tc>
                  <a:txBody>
                    <a:bodyPr vert="horz" wrap="square"/>
                    <a:lstStyle/>
                    <a:p>
                      <a:pPr algn="ctr">
                        <a:lnSpc>
                          <a:spcPct val="100000"/>
                        </a:lnSpc>
                        <a:buNone/>
                      </a:pPr>
                      <a:r>
                        <a:rPr lang="en-US" altLang="en-US" sz="2200">
                          <a:latin typeface="Lato" panose="020f0502020204030203" charset="0"/>
                        </a:rPr>
                        <a:t>6 behaviors</a:t>
                      </a:r>
                      <a:endParaRPr lang="en-US" altLang="en-US" sz="2200">
                        <a:latin typeface="Lato" panose="020f0502020204030203" charset="0"/>
                      </a:endParaRPr>
                    </a:p>
                  </a:txBody>
                  <a:tcPr/>
                </a:tc>
              </a:tr>
              <a:tr h="728980">
                <a:tc>
                  <a:txBody>
                    <a:bodyPr vert="horz" wrap="square"/>
                    <a:lstStyle/>
                    <a:p>
                      <a:pPr algn="l">
                        <a:lnSpc>
                          <a:spcPct val="100000"/>
                        </a:lnSpc>
                      </a:pPr>
                      <a:r>
                        <a:rPr lang="en-US" altLang="en-US" sz="2200">
                          <a:latin typeface="Lato" panose="020f0502020204030203" charset="0"/>
                        </a:rPr>
                        <a:t>Camera setup</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Single fixed ceiling camera</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Five synchronized cameras</a:t>
                      </a:r>
                      <a:endParaRPr lang="en-US" altLang="en-US" sz="2200">
                        <a:latin typeface="Lato" panose="020f0502020204030203" charset="0"/>
                      </a:endParaRPr>
                    </a:p>
                  </a:txBody>
                  <a:tcPr/>
                </a:tc>
                <a:tc>
                  <a:txBody>
                    <a:bodyPr vert="horz" wrap="square"/>
                    <a:lstStyle/>
                    <a:p>
                      <a:pPr algn="ctr">
                        <a:lnSpc>
                          <a:spcPct val="100000"/>
                        </a:lnSpc>
                        <a:buNone/>
                      </a:pPr>
                      <a:r>
                        <a:rPr lang="en-US" altLang="en-US" sz="2200">
                          <a:latin typeface="Lato" panose="020f0502020204030203" charset="0"/>
                        </a:rPr>
                        <a:t>Not specified</a:t>
                      </a:r>
                      <a:endParaRPr lang="en-US" altLang="en-US" sz="2200">
                        <a:latin typeface="Lato" panose="020f0502020204030203" charset="0"/>
                      </a:endParaRPr>
                    </a:p>
                  </a:txBody>
                  <a:tcPr/>
                </a:tc>
              </a:tr>
              <a:tr h="716280">
                <a:tc>
                  <a:txBody>
                    <a:bodyPr vert="horz" wrap="square"/>
                    <a:lstStyle/>
                    <a:p>
                      <a:pPr algn="l">
                        <a:lnSpc>
                          <a:spcPct val="100000"/>
                        </a:lnSpc>
                      </a:pPr>
                      <a:r>
                        <a:rPr lang="en-US" altLang="en-US" sz="2200">
                          <a:latin typeface="Lato" panose="020f0502020204030203" charset="0"/>
                        </a:rPr>
                        <a:t>Annotation method</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Manual + semi-auto (YOLOv12)</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Manual + interpolation</a:t>
                      </a:r>
                      <a:endParaRPr lang="en-US" altLang="en-US" sz="2200">
                        <a:latin typeface="Lato" panose="020f0502020204030203" charset="0"/>
                      </a:endParaRPr>
                    </a:p>
                  </a:txBody>
                  <a:tcPr/>
                </a:tc>
                <a:tc>
                  <a:txBody>
                    <a:bodyPr vert="horz" wrap="square"/>
                    <a:lstStyle/>
                    <a:p>
                      <a:pPr algn="ctr">
                        <a:lnSpc>
                          <a:spcPct val="100000"/>
                        </a:lnSpc>
                        <a:buNone/>
                      </a:pPr>
                      <a:r>
                        <a:rPr lang="en-US" altLang="en-US" sz="2200">
                          <a:latin typeface="Lato" panose="020f0502020204030203" charset="0"/>
                        </a:rPr>
                        <a:t>Fully manual</a:t>
                      </a:r>
                      <a:endParaRPr lang="en-US" altLang="en-US" sz="2200">
                        <a:latin typeface="Lato" panose="020f0502020204030203" charset="0"/>
                      </a:endParaRPr>
                    </a:p>
                  </a:txBody>
                  <a:tcPr/>
                </a:tc>
              </a:tr>
              <a:tr h="752475">
                <a:tc>
                  <a:txBody>
                    <a:bodyPr vert="horz" wrap="square"/>
                    <a:lstStyle/>
                    <a:p>
                      <a:pPr algn="l">
                        <a:lnSpc>
                          <a:spcPct val="100000"/>
                        </a:lnSpc>
                      </a:pPr>
                      <a:r>
                        <a:rPr lang="en-US" altLang="en-US" sz="2200">
                          <a:latin typeface="Lato" panose="020f0502020204030203" charset="0"/>
                        </a:rPr>
                        <a:t>Collection context </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Real university classrooms (non-scripted)</a:t>
                      </a:r>
                      <a:endParaRPr lang="en-US" altLang="en-US" sz="2200">
                        <a:latin typeface="Lato" panose="020f0502020204030203" charset="0"/>
                      </a:endParaRPr>
                    </a:p>
                  </a:txBody>
                  <a:tcPr/>
                </a:tc>
                <a:tc>
                  <a:txBody>
                    <a:bodyPr vert="horz" wrap="square"/>
                    <a:lstStyle/>
                    <a:p>
                      <a:pPr algn="ctr">
                        <a:lnSpc>
                          <a:spcPct val="100000"/>
                        </a:lnSpc>
                      </a:pPr>
                      <a:r>
                        <a:rPr lang="en-US" altLang="en-US" sz="2200">
                          <a:latin typeface="Lato" panose="020f0502020204030203" charset="0"/>
                        </a:rPr>
                        <a:t>Scripted multi-view sessions</a:t>
                      </a:r>
                      <a:endParaRPr lang="en-US" altLang="en-US" sz="2200">
                        <a:latin typeface="Lato" panose="020f0502020204030203" charset="0"/>
                      </a:endParaRPr>
                    </a:p>
                  </a:txBody>
                  <a:tcPr/>
                </a:tc>
                <a:tc>
                  <a:txBody>
                    <a:bodyPr vert="horz" wrap="square"/>
                    <a:lstStyle/>
                    <a:p>
                      <a:pPr algn="ctr">
                        <a:lnSpc>
                          <a:spcPct val="100000"/>
                        </a:lnSpc>
                        <a:buNone/>
                      </a:pPr>
                      <a:r>
                        <a:rPr lang="en-US" altLang="en-US" sz="2200">
                          <a:latin typeface="Lato" panose="020f0502020204030203" charset="0"/>
                        </a:rPr>
                        <a:t>School scenes</a:t>
                      </a:r>
                      <a:endParaRPr lang="en-US" altLang="en-US" sz="2200">
                        <a:latin typeface="Lato" panose="020f0502020204030203" charset="0"/>
                      </a:endParaRPr>
                    </a:p>
                  </a:txBody>
                  <a:tcPr/>
                </a:tc>
              </a:tr>
              <a:tr h="753110">
                <a:tc>
                  <a:txBody>
                    <a:bodyPr vert="horz" wrap="square"/>
                    <a:lstStyle/>
                    <a:p>
                      <a:pPr algn="l">
                        <a:lnSpc>
                          <a:spcPct val="100000"/>
                        </a:lnSpc>
                        <a:buNone/>
                      </a:pPr>
                      <a:r>
                        <a:rPr lang="en-US" altLang="en-US" sz="2200">
                          <a:latin typeface="Lato" panose="020f0502020204030203" charset="0"/>
                        </a:rPr>
                        <a:t>Key challenges</a:t>
                      </a:r>
                      <a:endParaRPr lang="en-US" altLang="en-US" sz="2200">
                        <a:latin typeface="Lato" panose="020f0502020204030203" charset="0"/>
                      </a:endParaRPr>
                    </a:p>
                  </a:txBody>
                  <a:tcPr/>
                </a:tc>
                <a:tc>
                  <a:txBody>
                    <a:bodyPr vert="horz" wrap="square"/>
                    <a:lstStyle/>
                    <a:p>
                      <a:pPr algn="ctr">
                        <a:lnSpc>
                          <a:spcPct val="100000"/>
                        </a:lnSpc>
                        <a:buNone/>
                      </a:pPr>
                      <a:r>
                        <a:rPr lang="en-US" altLang="en-US" sz="2200">
                          <a:latin typeface="Lato" panose="020f0502020204030203" charset="0"/>
                        </a:rPr>
                        <a:t>Small objects, occlusion, multi-label</a:t>
                      </a:r>
                      <a:endParaRPr lang="en-US" altLang="en-US" sz="2200">
                        <a:latin typeface="Lato" panose="020f0502020204030203" charset="0"/>
                      </a:endParaRPr>
                    </a:p>
                  </a:txBody>
                  <a:tcPr/>
                </a:tc>
                <a:tc>
                  <a:txBody>
                    <a:bodyPr vert="horz" wrap="square"/>
                    <a:lstStyle/>
                    <a:p>
                      <a:pPr algn="ctr">
                        <a:lnSpc>
                          <a:spcPct val="100000"/>
                        </a:lnSpc>
                        <a:buNone/>
                      </a:pPr>
                      <a:r>
                        <a:rPr lang="en-US" altLang="en-US" sz="2200">
                          <a:latin typeface="Lato" panose="020f0502020204030203" charset="0"/>
                        </a:rPr>
                        <a:t>View fusion, motion blur</a:t>
                      </a:r>
                      <a:endParaRPr lang="en-US" altLang="en-US" sz="2200">
                        <a:latin typeface="Lato" panose="020f0502020204030203" charset="0"/>
                      </a:endParaRPr>
                    </a:p>
                  </a:txBody>
                  <a:tcPr/>
                </a:tc>
                <a:tc>
                  <a:txBody>
                    <a:bodyPr vert="horz" wrap="square"/>
                    <a:lstStyle/>
                    <a:p>
                      <a:pPr algn="ctr">
                        <a:lnSpc>
                          <a:spcPct val="100000"/>
                        </a:lnSpc>
                        <a:buNone/>
                      </a:pPr>
                      <a:r>
                        <a:rPr lang="en-US" altLang="en-US" sz="2200">
                          <a:latin typeface="Lato" panose="020f0502020204030203" charset="0"/>
                        </a:rPr>
                        <a:t>Subtle postures, limited scale</a:t>
                      </a:r>
                      <a:endParaRPr lang="en-US" altLang="en-US" sz="2200">
                        <a:latin typeface="Lato" charset="0"/>
                      </a:endParaRPr>
                    </a:p>
                  </a:txBody>
                  <a:tcPr/>
                </a:tc>
              </a:tr>
            </a:tbl>
          </a:graphicData>
        </a:graphic>
      </p:graphicFrame>
      <p:sp>
        <p:nvSpPr>
          <p:cNvPr id="2" name="Text Box 1"/>
          <p:cNvSpPr txBox="1"/>
          <p:nvPr/>
        </p:nvSpPr>
        <p:spPr>
          <a:xfrm>
            <a:off x="685800" y="1244600"/>
            <a:ext cx="8858250" cy="629920"/>
          </a:xfrm>
          <a:prstGeom prst="rect">
            <a:avLst/>
          </a:prstGeom>
          <a:noFill/>
        </p:spPr>
        <p:txBody>
          <a:bodyPr wrap="square" rtlCol="0">
            <a:spAutoFit/>
          </a:bodyPr>
          <a:lstStyle/>
          <a:p>
            <a:pPr marL="457200" indent="-457200">
              <a:buSzPct val="125000"/>
              <a:buFont typeface="Arial" panose="020b0604020202090204" pitchFamily="34" charset="0"/>
              <a:buChar char="•"/>
            </a:pPr>
            <a:r>
              <a:rPr lang="en-US" altLang="en-US" sz="3500" b="1">
                <a:latin typeface="Lato" panose="020f0502020204030203" charset="0"/>
                <a:cs typeface="Lato" panose="020f0502020204030203" charset="0"/>
              </a:rPr>
              <a:t>Comparison with Existing Datasets</a:t>
            </a:r>
            <a:r>
              <a:rPr lang="vi-VN" altLang="en-US" sz="3500" b="1">
                <a:latin typeface="Lato" panose="020f0502020204030203" charset="0"/>
                <a:cs typeface="Lato" panose="020f0502020204030203" charset="0"/>
              </a:rPr>
              <a:t>:</a:t>
            </a:r>
            <a:endParaRPr lang="vi-VN" altLang="en-US" sz="3500" b="1">
              <a:latin typeface="Lato" panose="020f0502020204030203" charset="0"/>
              <a:cs typeface="Lato" panose="020f0502020204030203" charset="0"/>
            </a:endParaRPr>
          </a:p>
        </p:txBody>
      </p:sp>
      <p:sp>
        <p:nvSpPr>
          <p:cNvPr id="3" name="Text Box 2"/>
          <p:cNvSpPr txBox="1"/>
          <p:nvPr/>
        </p:nvSpPr>
        <p:spPr>
          <a:xfrm>
            <a:off x="812800" y="1866900"/>
            <a:ext cx="15709900" cy="521970"/>
          </a:xfrm>
          <a:prstGeom prst="rect">
            <a:avLst/>
          </a:prstGeom>
        </p:spPr>
        <p:txBody>
          <a:bodyPr wrap="square">
            <a:spAutoFit/>
          </a:bodyPr>
          <a:lstStyle/>
          <a:p>
            <a:pPr marL="457200" indent="-457200">
              <a:buFont typeface="Arial" panose="020b0604020202090204" pitchFamily="34" charset="0"/>
              <a:buChar char="•"/>
            </a:pPr>
            <a:r>
              <a:rPr sz="2800" b="1">
                <a:latin typeface="Lato" panose="020f0502020204030203" charset="0"/>
                <a:cs typeface="Lato" panose="020f0502020204030203" charset="0"/>
              </a:rPr>
              <a:t>StudentAct</a:t>
            </a:r>
            <a:r>
              <a:rPr sz="2800">
                <a:latin typeface="Lato" panose="020f0502020204030203" charset="0"/>
                <a:cs typeface="Lato" panose="020f0502020204030203" charset="0"/>
              </a:rPr>
              <a:t> → </a:t>
            </a:r>
            <a:r>
              <a:rPr lang="en-US" altLang="en-US" sz="2800">
                <a:latin typeface="Lato" panose="020f0502020204030203" charset="0"/>
                <a:cs typeface="Lato" panose="020f0502020204030203" charset="0"/>
              </a:rPr>
              <a:t>scripted, multi-camera</a:t>
            </a:r>
            <a:endParaRPr lang="en-US" altLang="en-US" sz="2800">
              <a:latin typeface="Lato" panose="020f0502020204030203" charset="0"/>
              <a:cs typeface="Lato" panose="020f0502020204030203" charset="0"/>
            </a:endParaRPr>
          </a:p>
        </p:txBody>
      </p:sp>
      <p:sp>
        <p:nvSpPr>
          <p:cNvPr id="4" name="Text Box 3"/>
          <p:cNvSpPr txBox="1"/>
          <p:nvPr/>
        </p:nvSpPr>
        <p:spPr>
          <a:xfrm>
            <a:off x="1066800" y="7901305"/>
            <a:ext cx="17182464" cy="1588770"/>
          </a:xfrm>
          <a:prstGeom prst="rect">
            <a:avLst/>
          </a:prstGeom>
        </p:spPr>
        <p:txBody>
          <a:bodyPr wrap="square">
            <a:noAutofit/>
          </a:bodyPr>
          <a:lstStyle/>
          <a:p>
            <a:pPr marL="457200" indent="-457200">
              <a:buFont typeface="Arial" panose="020b0604020202090204" pitchFamily="34" charset="0"/>
              <a:buChar char="•"/>
            </a:pPr>
            <a:r>
              <a:rPr sz="2800" b="1">
                <a:latin typeface="Lato" panose="020f0502020204030203" charset="0"/>
                <a:cs typeface="Lato" panose="020f0502020204030203" charset="0"/>
              </a:rPr>
              <a:t>SCB-Dataset3</a:t>
            </a:r>
            <a:r>
              <a:rPr sz="2800">
                <a:latin typeface="Lato" panose="020f0502020204030203" charset="0"/>
                <a:cs typeface="Lato" panose="020f0502020204030203" charset="0"/>
              </a:rPr>
              <a:t> → </a:t>
            </a:r>
            <a:r>
              <a:rPr lang="en-US" altLang="en-US" sz="2800">
                <a:latin typeface="Lato" panose="020f0502020204030203" charset="0"/>
                <a:cs typeface="Lato" panose="020f0502020204030203" charset="0"/>
              </a:rPr>
              <a:t>natural classrooms, few behaviors, no object labels</a:t>
            </a:r>
            <a:endParaRPr lang="en-US" altLang="en-US" sz="2800">
              <a:latin typeface="Lato" panose="020f0502020204030203" charset="0"/>
              <a:cs typeface="Lato" panose="020f0502020204030203" charset="0"/>
            </a:endParaRPr>
          </a:p>
          <a:p>
            <a:pPr marL="457200" indent="-457200">
              <a:buFont typeface="Arial" panose="020b0604020202090204" pitchFamily="34" charset="0"/>
              <a:buChar char="•"/>
            </a:pPr>
            <a:r>
              <a:rPr sz="2800" b="1">
                <a:latin typeface="Lato" panose="020f0502020204030203" charset="0"/>
                <a:cs typeface="Lato" panose="020f0502020204030203" charset="0"/>
              </a:rPr>
              <a:t>FITDNU</a:t>
            </a:r>
            <a:r>
              <a:rPr sz="2800">
                <a:latin typeface="Lato" panose="020f0502020204030203" charset="0"/>
                <a:cs typeface="Lato" panose="020f0502020204030203" charset="0"/>
              </a:rPr>
              <a:t> → </a:t>
            </a:r>
            <a:r>
              <a:rPr lang="en-US" altLang="en-US" sz="2800">
                <a:latin typeface="Lato" panose="020f0502020204030203" charset="0"/>
                <a:cs typeface="Lato" panose="020f0502020204030203" charset="0"/>
              </a:rPr>
              <a:t>real classrooms, single camera, behavior + object labels, multi-label &amp; occlusion challenges</a:t>
            </a:r>
            <a:endParaRPr lang="en-US" altLang="en-US" sz="2800">
              <a:latin typeface="Lato" panose="020f0502020204030203" charset="0"/>
              <a:cs typeface="Lato" panose="020f0502020204030203" charset="0"/>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6" name="Picture 15" descr="A logo on a black background&#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22222" t="16667" r="18519" b="24074"/>
          <a:stretch>
            <a:fillRect/>
          </a:stretch>
        </p:blipFill>
        <p:spPr>
          <a:xfrm>
            <a:off x="304800" y="9207500"/>
            <a:ext cx="1016635" cy="1016635"/>
          </a:xfrm>
          <a:prstGeom prst="rect">
            <a:avLst/>
          </a:prstGeom>
        </p:spPr>
      </p:pic>
      <p:cxnSp>
        <p:nvCxnSpPr>
          <p:cNvPr id="5" name="Straight Connector 4"/>
          <p:cNvCxnSpPr/>
          <p:nvPr/>
        </p:nvCxnSpPr>
        <p:spPr>
          <a:xfrm>
            <a:off x="0" y="1028700"/>
            <a:ext cx="18289905" cy="0"/>
          </a:xfrm>
          <a:prstGeom prst="line">
            <a:avLst/>
          </a:prstGeom>
          <a:ln w="57150">
            <a:solidFill>
              <a:srgbClr val="F4732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142240"/>
            <a:ext cx="10364470" cy="706755"/>
          </a:xfrm>
          <a:prstGeom prst="rect">
            <a:avLst/>
          </a:prstGeom>
          <a:noFill/>
        </p:spPr>
        <p:txBody>
          <a:bodyPr wrap="square">
            <a:spAutoFit/>
          </a:bodyPr>
          <a:lstStyle/>
          <a:p>
            <a:r>
              <a:rPr lang="en-US" sz="4000" b="1">
                <a:solidFill>
                  <a:schemeClr val="bg1"/>
                </a:solidFill>
                <a:latin typeface="Arial" panose="020b0604020202090204" pitchFamily="34" charset="0"/>
                <a:cs typeface="Arial" panose="020b0604020202090204" pitchFamily="34" charset="0"/>
              </a:rPr>
              <a:t>CÔNG TÁC ĐÁNH GIÁ THỰC TẬP</a:t>
            </a:r>
            <a:endParaRPr lang="en-US" sz="4000">
              <a:solidFill>
                <a:schemeClr val="bg1"/>
              </a:solidFill>
              <a:latin typeface="Arial" panose="020b0604020202090204" pitchFamily="34" charset="0"/>
              <a:cs typeface="Arial" panose="020b0604020202090204" pitchFamily="34" charset="0"/>
            </a:endParaRPr>
          </a:p>
        </p:txBody>
      </p:sp>
      <p:sp>
        <p:nvSpPr>
          <p:cNvPr id="13" name="Footer Placeholder 12"/>
          <p:cNvSpPr>
            <a:spLocks noGrp="1"/>
          </p:cNvSpPr>
          <p:nvPr>
            <p:ph type="ftr" sz="quarter" idx="11"/>
          </p:nvPr>
        </p:nvSpPr>
        <p:spPr>
          <a:xfrm>
            <a:off x="17526000" y="9867900"/>
            <a:ext cx="762000" cy="304800"/>
          </a:xfrm>
        </p:spPr>
        <p:txBody>
          <a:bodyPr/>
          <a:lstStyle/>
          <a:p>
            <a:r>
              <a:rPr lang="vi-VN" altLang="en-US" sz="2000" b="1">
                <a:solidFill>
                  <a:schemeClr val="tx2"/>
                </a:solidFill>
                <a:latin typeface="Arial" panose="020b0604020202090204" pitchFamily="34" charset="0"/>
                <a:cs typeface="Arial" panose="020b0604020202090204" pitchFamily="34" charset="0"/>
              </a:rPr>
              <a:t>8</a:t>
            </a:r>
            <a:endParaRPr lang="vi-VN" altLang="en-US" sz="2000" b="1">
              <a:solidFill>
                <a:schemeClr val="tx2"/>
              </a:solidFill>
              <a:latin typeface="Arial" panose="020b0604020202090204" pitchFamily="34" charset="0"/>
              <a:cs typeface="Arial" panose="020b0604020202090204" pitchFamily="34" charset="0"/>
            </a:endParaRPr>
          </a:p>
        </p:txBody>
      </p:sp>
      <p:sp>
        <p:nvSpPr>
          <p:cNvPr id="38" name="Rectangle 37"/>
          <p:cNvSpPr/>
          <p:nvPr/>
        </p:nvSpPr>
        <p:spPr>
          <a:xfrm>
            <a:off x="-21590" y="-34925"/>
            <a:ext cx="18312130" cy="952500"/>
          </a:xfrm>
          <a:prstGeom prst="rect">
            <a:avLst/>
          </a:prstGeom>
          <a:solidFill>
            <a:srgbClr val="1F04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8600" y="147320"/>
            <a:ext cx="5563235" cy="706755"/>
          </a:xfrm>
          <a:prstGeom prst="rect">
            <a:avLst/>
          </a:prstGeom>
          <a:noFill/>
        </p:spPr>
        <p:txBody>
          <a:bodyPr wrap="square">
            <a:spAutoFit/>
          </a:bodyPr>
          <a:lstStyle/>
          <a:p>
            <a:r>
              <a:rPr lang="vi-VN" altLang="en-US" sz="4000" b="1">
                <a:solidFill>
                  <a:schemeClr val="bg1"/>
                </a:solidFill>
                <a:latin typeface="Lato" panose="020f0502020204030203" charset="0"/>
                <a:cs typeface="Lato" panose="020f0502020204030203" charset="0"/>
              </a:rPr>
              <a:t>CONTRIBUTIONS                                            </a:t>
            </a:r>
            <a:endParaRPr lang="vi-VN" altLang="en-US" sz="4000" b="1">
              <a:solidFill>
                <a:schemeClr val="bg1"/>
              </a:solidFill>
              <a:latin typeface="Lato" panose="020f0502020204030203" charset="0"/>
              <a:cs typeface="Lato" panose="020f0502020204030203" charset="0"/>
            </a:endParaRPr>
          </a:p>
        </p:txBody>
      </p:sp>
      <p:cxnSp>
        <p:nvCxnSpPr>
          <p:cNvPr id="42" name="Straight Connector 41"/>
          <p:cNvCxnSpPr/>
          <p:nvPr/>
        </p:nvCxnSpPr>
        <p:spPr>
          <a:xfrm>
            <a:off x="1655734" y="9778987"/>
            <a:ext cx="16303625" cy="0"/>
          </a:xfrm>
          <a:prstGeom prst="line">
            <a:avLst/>
          </a:prstGeom>
          <a:ln w="19050">
            <a:solidFill>
              <a:srgbClr val="1F0492"/>
            </a:solidFill>
          </a:ln>
        </p:spPr>
        <p:style>
          <a:lnRef idx="1">
            <a:schemeClr val="accent1"/>
          </a:lnRef>
          <a:fillRef idx="0">
            <a:schemeClr val="accent1"/>
          </a:fillRef>
          <a:effectRef idx="0">
            <a:schemeClr val="accent1"/>
          </a:effectRef>
          <a:fontRef idx="minor">
            <a:schemeClr val="tx1"/>
          </a:fontRef>
        </p:style>
      </p:cxnSp>
      <p:pic>
        <p:nvPicPr>
          <p:cNvPr id="3" name="Picture 2" descr="4A534F89-27A5-4B8A-B4C8-A9AEED69C4BA"/>
          <p:cNvPicPr>
            <a:picLocks noChangeAspect="1"/>
          </p:cNvPicPr>
          <p:nvPr/>
        </p:nvPicPr>
        <p:blipFill>
          <a:blip r:embed="rId4"/>
          <a:stretch>
            <a:fillRect/>
          </a:stretch>
        </p:blipFill>
        <p:spPr>
          <a:xfrm>
            <a:off x="1143000" y="1543685"/>
            <a:ext cx="16302355" cy="763460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sld>
</file>

<file path=ppt/tags/tag1.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Custom</PresentationFormat>
  <Paragraphs>155</Paragraphs>
  <Slides>15</Slides>
  <Notes>14</Notes>
  <TotalTime>0</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15</vt:i4>
      </vt:variant>
    </vt:vector>
  </HeadingPairs>
  <TitlesOfParts>
    <vt:vector baseType="lpstr" size="25">
      <vt:lpstr>Arial</vt:lpstr>
      <vt:lpstr>Calibri</vt:lpstr>
      <vt:lpstr>Aptos Display</vt:lpstr>
      <vt:lpstr>Aptos</vt:lpstr>
      <vt:lpstr>Lato</vt:lpstr>
      <vt:lpstr>Anton</vt:lpstr>
      <vt:lpstr>Aparajita</vt:lpstr>
      <vt:lpstr>Wingdings</vt:lpstr>
      <vt:lpstr>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AUDIO EMOTION RECOGNITION</dc:title>
  <dc:creator>HIEU LE</dc:creator>
  <cp:lastModifiedBy>Trần Tú</cp:lastModifiedBy>
  <cp:revision>133</cp:revision>
  <dcterms:created xsi:type="dcterms:W3CDTF">2025-10-20T16:23:10Z</dcterms:created>
  <dcterms:modified xsi:type="dcterms:W3CDTF">2025-10-20T16:28:18Z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ICV">
    <vt:lpwstr>4CA731853C7015812DB29D68E48EFE08_43</vt:lpwstr>
  </property>
  <property fmtid="{D5CDD505-2E9C-101B-9397-08002B2CF9AE}" pid="3" name="KSOProductBuildVer">
    <vt:lpwstr>1033-6.14.0.8716</vt:lpwstr>
  </property>
</Properties>
</file>